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ink/ink1.xml" ContentType="application/inkml+xml"/>
  <Override PartName="/ppt/ink/ink2.xml" ContentType="application/inkml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32" r:id="rId4"/>
  </p:sldMasterIdLst>
  <p:notesMasterIdLst>
    <p:notesMasterId r:id="rId59"/>
  </p:notesMasterIdLst>
  <p:sldIdLst>
    <p:sldId id="411" r:id="rId5"/>
    <p:sldId id="793" r:id="rId6"/>
    <p:sldId id="790" r:id="rId7"/>
    <p:sldId id="824" r:id="rId8"/>
    <p:sldId id="272" r:id="rId9"/>
    <p:sldId id="270" r:id="rId10"/>
    <p:sldId id="265" r:id="rId11"/>
    <p:sldId id="262" r:id="rId12"/>
    <p:sldId id="438" r:id="rId13"/>
    <p:sldId id="795" r:id="rId14"/>
    <p:sldId id="796" r:id="rId15"/>
    <p:sldId id="797" r:id="rId16"/>
    <p:sldId id="822" r:id="rId17"/>
    <p:sldId id="260" r:id="rId18"/>
    <p:sldId id="798" r:id="rId19"/>
    <p:sldId id="451" r:id="rId20"/>
    <p:sldId id="799" r:id="rId21"/>
    <p:sldId id="450" r:id="rId22"/>
    <p:sldId id="817" r:id="rId23"/>
    <p:sldId id="428" r:id="rId24"/>
    <p:sldId id="429" r:id="rId25"/>
    <p:sldId id="430" r:id="rId26"/>
    <p:sldId id="825" r:id="rId27"/>
    <p:sldId id="801" r:id="rId28"/>
    <p:sldId id="802" r:id="rId29"/>
    <p:sldId id="806" r:id="rId30"/>
    <p:sldId id="807" r:id="rId31"/>
    <p:sldId id="808" r:id="rId32"/>
    <p:sldId id="809" r:id="rId33"/>
    <p:sldId id="810" r:id="rId34"/>
    <p:sldId id="820" r:id="rId35"/>
    <p:sldId id="811" r:id="rId36"/>
    <p:sldId id="812" r:id="rId37"/>
    <p:sldId id="818" r:id="rId38"/>
    <p:sldId id="813" r:id="rId39"/>
    <p:sldId id="814" r:id="rId40"/>
    <p:sldId id="815" r:id="rId41"/>
    <p:sldId id="800" r:id="rId42"/>
    <p:sldId id="816" r:id="rId43"/>
    <p:sldId id="823" r:id="rId44"/>
    <p:sldId id="821" r:id="rId45"/>
    <p:sldId id="266" r:id="rId46"/>
    <p:sldId id="261" r:id="rId47"/>
    <p:sldId id="400" r:id="rId48"/>
    <p:sldId id="401" r:id="rId49"/>
    <p:sldId id="792" r:id="rId50"/>
    <p:sldId id="274" r:id="rId51"/>
    <p:sldId id="416" r:id="rId52"/>
    <p:sldId id="461" r:id="rId53"/>
    <p:sldId id="462" r:id="rId54"/>
    <p:sldId id="826" r:id="rId55"/>
    <p:sldId id="827" r:id="rId56"/>
    <p:sldId id="460" r:id="rId57"/>
    <p:sldId id="526" r:id="rId5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äsentation" id="{874BEDB5-AB0A-4D3F-AF24-882E593B3AE0}">
          <p14:sldIdLst>
            <p14:sldId id="411"/>
            <p14:sldId id="793"/>
            <p14:sldId id="790"/>
            <p14:sldId id="824"/>
            <p14:sldId id="272"/>
            <p14:sldId id="270"/>
            <p14:sldId id="265"/>
            <p14:sldId id="262"/>
            <p14:sldId id="438"/>
            <p14:sldId id="795"/>
            <p14:sldId id="796"/>
            <p14:sldId id="797"/>
            <p14:sldId id="822"/>
            <p14:sldId id="260"/>
            <p14:sldId id="798"/>
            <p14:sldId id="451"/>
            <p14:sldId id="799"/>
            <p14:sldId id="450"/>
            <p14:sldId id="817"/>
            <p14:sldId id="428"/>
            <p14:sldId id="429"/>
            <p14:sldId id="430"/>
            <p14:sldId id="825"/>
            <p14:sldId id="801"/>
            <p14:sldId id="802"/>
            <p14:sldId id="806"/>
            <p14:sldId id="807"/>
            <p14:sldId id="808"/>
            <p14:sldId id="809"/>
            <p14:sldId id="810"/>
            <p14:sldId id="820"/>
            <p14:sldId id="811"/>
            <p14:sldId id="812"/>
            <p14:sldId id="818"/>
            <p14:sldId id="813"/>
            <p14:sldId id="814"/>
            <p14:sldId id="815"/>
            <p14:sldId id="800"/>
            <p14:sldId id="816"/>
            <p14:sldId id="823"/>
            <p14:sldId id="821"/>
            <p14:sldId id="266"/>
            <p14:sldId id="261"/>
            <p14:sldId id="400"/>
            <p14:sldId id="401"/>
            <p14:sldId id="792"/>
            <p14:sldId id="274"/>
            <p14:sldId id="416"/>
            <p14:sldId id="461"/>
            <p14:sldId id="462"/>
            <p14:sldId id="826"/>
            <p14:sldId id="827"/>
            <p14:sldId id="460"/>
            <p14:sldId id="52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0056B07-8CA0-9114-FFD4-83A8A052DF8B}" name="Krähenbühl Eveline" initials="KE" userId="S::Eveline.Kraehenbuehl@ehb.swiss::c5e42f25-181c-47e6-9f89-168fdad4f0ae" providerId="AD"/>
  <p188:author id="{D95CF456-8A58-190C-1616-83DC999F8BC9}" name="Krähenbühl Eveline" initials="KE" userId="S::eveline.kraehenbuehl_ehb.swiss#ext#@vseaes.onmicrosoft.com::134cf844-14cb-4f4c-84ae-f82e805270a6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dl" initials="o" lastIdx="2" clrIdx="0">
    <p:extLst>
      <p:ext uri="{19B8F6BF-5375-455C-9EA6-DF929625EA0E}">
        <p15:presenceInfo xmlns:p15="http://schemas.microsoft.com/office/powerpoint/2012/main" userId="odl" providerId="None"/>
      </p:ext>
    </p:extLst>
  </p:cmAuthor>
  <p:cmAuthor id="2" name="VSE" initials="VSE" lastIdx="1" clrIdx="1">
    <p:extLst>
      <p:ext uri="{19B8F6BF-5375-455C-9EA6-DF929625EA0E}">
        <p15:presenceInfo xmlns:p15="http://schemas.microsoft.com/office/powerpoint/2012/main" userId="VS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EAF9"/>
    <a:srgbClr val="E854D3"/>
    <a:srgbClr val="FFE89F"/>
    <a:srgbClr val="CC6B00"/>
    <a:srgbClr val="7C1E2B"/>
    <a:srgbClr val="6B6255"/>
    <a:srgbClr val="CE3148"/>
    <a:srgbClr val="FFAFF9"/>
    <a:srgbClr val="ADC9E5"/>
    <a:srgbClr val="E1EB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D7AC3CCA-C797-4891-BE02-D94E43425B78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ittlere Formatvorlage 4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E25E649-3F16-4E02-A733-19D2CDBF48F0}" styleName="Mittlere Formatvorlage 3 - Akz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93D81CF-94F2-401A-BA57-92F5A7B2D0C5}" styleName="Mittlere Formatvorlag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D7AC3CCA-C797-4891-BE02-D94E43425B78}" styleName="Mittlere Formatvorlag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ittlere Formatvorlag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660B408-B3CF-4A94-85FC-2B1E0A45F4A2}" styleName="Dunkle Formatvorlage 2 - Akzent 1/Akz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EBBBCC-DAD2-459C-BE2E-F6DE35CF9A28}" styleName="Dunkle Formatvorlage 2 - Akzent 3/Akz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8A107856-5554-42FB-B03E-39F5DBC370BA}" styleName="Mittlere Formatvorlage 4 - Akz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792" autoAdjust="0"/>
  </p:normalViewPr>
  <p:slideViewPr>
    <p:cSldViewPr snapToGrid="0">
      <p:cViewPr>
        <p:scale>
          <a:sx n="130" d="100"/>
          <a:sy n="130" d="100"/>
        </p:scale>
        <p:origin x="1374" y="54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5" Type="http://schemas.openxmlformats.org/officeDocument/2006/relationships/slide" Target="slides/slide1.xml"/><Relationship Id="rId61" Type="http://schemas.openxmlformats.org/officeDocument/2006/relationships/presProps" Target="presProps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commentAuthors" Target="commentAuthors.xml"/><Relationship Id="rId65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6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B2D6BA-6796-46FA-8AA0-46F42B028431}" type="doc">
      <dgm:prSet loTypeId="urn:microsoft.com/office/officeart/2005/8/layout/gear1" loCatId="process" qsTypeId="urn:microsoft.com/office/officeart/2005/8/quickstyle/simple1" qsCatId="simple" csTypeId="urn:microsoft.com/office/officeart/2005/8/colors/accent1_2" csCatId="accent1" phldr="1"/>
      <dgm:spPr/>
    </dgm:pt>
    <dgm:pt modelId="{40C64307-4E4C-496B-AA94-B5DCB2CFC7E2}">
      <dgm:prSet phldrT="[Text]"/>
      <dgm:spPr>
        <a:blipFill rotWithShape="0">
          <a:blip xmlns:r="http://schemas.openxmlformats.org/officeDocument/2006/relationships" r:embed="rId1"/>
          <a:srcRect/>
          <a:stretch>
            <a:fillRect l="-10000" r="-10000"/>
          </a:stretch>
        </a:blipFill>
      </dgm:spPr>
      <dgm:t>
        <a:bodyPr/>
        <a:lstStyle/>
        <a:p>
          <a:r>
            <a:rPr lang="de-CH"/>
            <a:t>Betrieb</a:t>
          </a:r>
        </a:p>
      </dgm:t>
    </dgm:pt>
    <dgm:pt modelId="{D61C4ABC-7406-4D0C-AE93-001AD9151517}" type="parTrans" cxnId="{B5D2B78A-6A43-49F0-861A-EBC8E23760E5}">
      <dgm:prSet/>
      <dgm:spPr/>
      <dgm:t>
        <a:bodyPr/>
        <a:lstStyle/>
        <a:p>
          <a:endParaRPr lang="de-CH"/>
        </a:p>
      </dgm:t>
    </dgm:pt>
    <dgm:pt modelId="{B34CAA35-3346-429A-85B9-C0DC00865DC5}" type="sibTrans" cxnId="{B5D2B78A-6A43-49F0-861A-EBC8E23760E5}">
      <dgm:prSet/>
      <dgm:spPr/>
      <dgm:t>
        <a:bodyPr/>
        <a:lstStyle/>
        <a:p>
          <a:endParaRPr lang="de-CH"/>
        </a:p>
      </dgm:t>
    </dgm:pt>
    <dgm:pt modelId="{9B841F02-3E3F-45B8-A798-37CF36D30626}">
      <dgm:prSet phldrT="[Text]"/>
      <dgm:spPr/>
      <dgm:t>
        <a:bodyPr/>
        <a:lstStyle/>
        <a:p>
          <a:r>
            <a:rPr lang="de-CH"/>
            <a:t>BFS</a:t>
          </a:r>
        </a:p>
      </dgm:t>
    </dgm:pt>
    <dgm:pt modelId="{A44299C3-206B-4A1F-A9F8-345072DC26F7}" type="parTrans" cxnId="{123F2ADD-F1B6-430C-B2F3-377DE069C3BB}">
      <dgm:prSet/>
      <dgm:spPr/>
      <dgm:t>
        <a:bodyPr/>
        <a:lstStyle/>
        <a:p>
          <a:endParaRPr lang="de-CH"/>
        </a:p>
      </dgm:t>
    </dgm:pt>
    <dgm:pt modelId="{6C30036F-3E7F-4142-AF5C-99896960E366}" type="sibTrans" cxnId="{123F2ADD-F1B6-430C-B2F3-377DE069C3BB}">
      <dgm:prSet/>
      <dgm:spPr/>
      <dgm:t>
        <a:bodyPr/>
        <a:lstStyle/>
        <a:p>
          <a:endParaRPr lang="de-CH"/>
        </a:p>
      </dgm:t>
    </dgm:pt>
    <dgm:pt modelId="{288B05C0-8A78-4AF5-9009-022436753D69}">
      <dgm:prSet phldrT="[Text]"/>
      <dgm:spPr>
        <a:blipFill rotWithShape="0">
          <a:blip xmlns:r="http://schemas.openxmlformats.org/officeDocument/2006/relationships" r:embed="rId1"/>
          <a:srcRect/>
          <a:stretch>
            <a:fillRect l="-10000" r="-10000"/>
          </a:stretch>
        </a:blipFill>
      </dgm:spPr>
      <dgm:t>
        <a:bodyPr/>
        <a:lstStyle/>
        <a:p>
          <a:r>
            <a:rPr lang="de-CH"/>
            <a:t>üK</a:t>
          </a:r>
        </a:p>
      </dgm:t>
    </dgm:pt>
    <dgm:pt modelId="{03626AE6-24B6-4D06-9230-219773B9A7DC}" type="parTrans" cxnId="{5EDAF844-A211-4A58-A42A-F785C88C3CDC}">
      <dgm:prSet/>
      <dgm:spPr/>
      <dgm:t>
        <a:bodyPr/>
        <a:lstStyle/>
        <a:p>
          <a:endParaRPr lang="de-CH"/>
        </a:p>
      </dgm:t>
    </dgm:pt>
    <dgm:pt modelId="{AC014711-8B8B-4C2B-B717-A6ED829B99E5}" type="sibTrans" cxnId="{5EDAF844-A211-4A58-A42A-F785C88C3CDC}">
      <dgm:prSet/>
      <dgm:spPr/>
      <dgm:t>
        <a:bodyPr/>
        <a:lstStyle/>
        <a:p>
          <a:endParaRPr lang="de-CH"/>
        </a:p>
      </dgm:t>
    </dgm:pt>
    <dgm:pt modelId="{CEBECF3F-791E-4209-8470-568A1ECC29A5}" type="pres">
      <dgm:prSet presAssocID="{02B2D6BA-6796-46FA-8AA0-46F42B028431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2A7F93F8-6E53-4E0A-8164-90836B2E8D53}" type="pres">
      <dgm:prSet presAssocID="{40C64307-4E4C-496B-AA94-B5DCB2CFC7E2}" presName="gear1" presStyleLbl="node1" presStyleIdx="0" presStyleCnt="3" custLinFactNeighborY="-921">
        <dgm:presLayoutVars>
          <dgm:chMax val="1"/>
          <dgm:bulletEnabled val="1"/>
        </dgm:presLayoutVars>
      </dgm:prSet>
      <dgm:spPr/>
    </dgm:pt>
    <dgm:pt modelId="{C0455631-572D-4695-94CA-F46655D61133}" type="pres">
      <dgm:prSet presAssocID="{40C64307-4E4C-496B-AA94-B5DCB2CFC7E2}" presName="gear1srcNode" presStyleLbl="node1" presStyleIdx="0" presStyleCnt="3"/>
      <dgm:spPr/>
    </dgm:pt>
    <dgm:pt modelId="{7911F4E0-1E99-40D1-885D-CD75D979F4CE}" type="pres">
      <dgm:prSet presAssocID="{40C64307-4E4C-496B-AA94-B5DCB2CFC7E2}" presName="gear1dstNode" presStyleLbl="node1" presStyleIdx="0" presStyleCnt="3"/>
      <dgm:spPr/>
    </dgm:pt>
    <dgm:pt modelId="{F16C9FA3-98EF-4504-BBA4-B2C01B5B042A}" type="pres">
      <dgm:prSet presAssocID="{9B841F02-3E3F-45B8-A798-37CF36D30626}" presName="gear2" presStyleLbl="node1" presStyleIdx="1" presStyleCnt="3">
        <dgm:presLayoutVars>
          <dgm:chMax val="1"/>
          <dgm:bulletEnabled val="1"/>
        </dgm:presLayoutVars>
      </dgm:prSet>
      <dgm:spPr/>
    </dgm:pt>
    <dgm:pt modelId="{6D57CB20-FB99-4990-A07D-5C42BFAC165C}" type="pres">
      <dgm:prSet presAssocID="{9B841F02-3E3F-45B8-A798-37CF36D30626}" presName="gear2srcNode" presStyleLbl="node1" presStyleIdx="1" presStyleCnt="3"/>
      <dgm:spPr/>
    </dgm:pt>
    <dgm:pt modelId="{7109847B-0DAC-4C05-B55B-F2DD5868A5EF}" type="pres">
      <dgm:prSet presAssocID="{9B841F02-3E3F-45B8-A798-37CF36D30626}" presName="gear2dstNode" presStyleLbl="node1" presStyleIdx="1" presStyleCnt="3"/>
      <dgm:spPr/>
    </dgm:pt>
    <dgm:pt modelId="{1731EC72-BC0E-47CD-99E0-83949DD0F121}" type="pres">
      <dgm:prSet presAssocID="{288B05C0-8A78-4AF5-9009-022436753D69}" presName="gear3" presStyleLbl="node1" presStyleIdx="2" presStyleCnt="3"/>
      <dgm:spPr/>
    </dgm:pt>
    <dgm:pt modelId="{4995704F-C655-4E48-B762-ED4ECACC20DF}" type="pres">
      <dgm:prSet presAssocID="{288B05C0-8A78-4AF5-9009-022436753D69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C0B8BBE4-2F4F-4136-A84A-135817852D12}" type="pres">
      <dgm:prSet presAssocID="{288B05C0-8A78-4AF5-9009-022436753D69}" presName="gear3srcNode" presStyleLbl="node1" presStyleIdx="2" presStyleCnt="3"/>
      <dgm:spPr/>
    </dgm:pt>
    <dgm:pt modelId="{89ABDAEB-9174-45C3-92C4-D60342844FAD}" type="pres">
      <dgm:prSet presAssocID="{288B05C0-8A78-4AF5-9009-022436753D69}" presName="gear3dstNode" presStyleLbl="node1" presStyleIdx="2" presStyleCnt="3"/>
      <dgm:spPr/>
    </dgm:pt>
    <dgm:pt modelId="{072C2EB4-585B-42DB-AF71-DBB208A8AE9C}" type="pres">
      <dgm:prSet presAssocID="{B34CAA35-3346-429A-85B9-C0DC00865DC5}" presName="connector1" presStyleLbl="sibTrans2D1" presStyleIdx="0" presStyleCnt="3"/>
      <dgm:spPr/>
    </dgm:pt>
    <dgm:pt modelId="{8FB6B5A7-F698-41B3-A3D3-A189FA7A3C05}" type="pres">
      <dgm:prSet presAssocID="{6C30036F-3E7F-4142-AF5C-99896960E366}" presName="connector2" presStyleLbl="sibTrans2D1" presStyleIdx="1" presStyleCnt="3"/>
      <dgm:spPr/>
    </dgm:pt>
    <dgm:pt modelId="{13CA7A9D-B145-4A86-B7CA-35E921EA8E29}" type="pres">
      <dgm:prSet presAssocID="{AC014711-8B8B-4C2B-B717-A6ED829B99E5}" presName="connector3" presStyleLbl="sibTrans2D1" presStyleIdx="2" presStyleCnt="3"/>
      <dgm:spPr/>
    </dgm:pt>
  </dgm:ptLst>
  <dgm:cxnLst>
    <dgm:cxn modelId="{3C994B0E-AD76-4803-A147-8EC72C980950}" type="presOf" srcId="{AC014711-8B8B-4C2B-B717-A6ED829B99E5}" destId="{13CA7A9D-B145-4A86-B7CA-35E921EA8E29}" srcOrd="0" destOrd="0" presId="urn:microsoft.com/office/officeart/2005/8/layout/gear1"/>
    <dgm:cxn modelId="{AD758F1D-84AD-4D0E-80DF-9F0087E654AF}" type="presOf" srcId="{9B841F02-3E3F-45B8-A798-37CF36D30626}" destId="{7109847B-0DAC-4C05-B55B-F2DD5868A5EF}" srcOrd="2" destOrd="0" presId="urn:microsoft.com/office/officeart/2005/8/layout/gear1"/>
    <dgm:cxn modelId="{51620D22-FF20-4C74-9A6C-D2D3ED1514AF}" type="presOf" srcId="{9B841F02-3E3F-45B8-A798-37CF36D30626}" destId="{F16C9FA3-98EF-4504-BBA4-B2C01B5B042A}" srcOrd="0" destOrd="0" presId="urn:microsoft.com/office/officeart/2005/8/layout/gear1"/>
    <dgm:cxn modelId="{5EDAF844-A211-4A58-A42A-F785C88C3CDC}" srcId="{02B2D6BA-6796-46FA-8AA0-46F42B028431}" destId="{288B05C0-8A78-4AF5-9009-022436753D69}" srcOrd="2" destOrd="0" parTransId="{03626AE6-24B6-4D06-9230-219773B9A7DC}" sibTransId="{AC014711-8B8B-4C2B-B717-A6ED829B99E5}"/>
    <dgm:cxn modelId="{A1D8886C-5053-49E3-9280-19A9B133B14D}" type="presOf" srcId="{288B05C0-8A78-4AF5-9009-022436753D69}" destId="{89ABDAEB-9174-45C3-92C4-D60342844FAD}" srcOrd="3" destOrd="0" presId="urn:microsoft.com/office/officeart/2005/8/layout/gear1"/>
    <dgm:cxn modelId="{128FC276-9DC7-412F-B753-BACB9116B0D2}" type="presOf" srcId="{40C64307-4E4C-496B-AA94-B5DCB2CFC7E2}" destId="{7911F4E0-1E99-40D1-885D-CD75D979F4CE}" srcOrd="2" destOrd="0" presId="urn:microsoft.com/office/officeart/2005/8/layout/gear1"/>
    <dgm:cxn modelId="{E9E0A87C-E04F-4567-B29F-3A8B815A5951}" type="presOf" srcId="{288B05C0-8A78-4AF5-9009-022436753D69}" destId="{4995704F-C655-4E48-B762-ED4ECACC20DF}" srcOrd="1" destOrd="0" presId="urn:microsoft.com/office/officeart/2005/8/layout/gear1"/>
    <dgm:cxn modelId="{B5D2B78A-6A43-49F0-861A-EBC8E23760E5}" srcId="{02B2D6BA-6796-46FA-8AA0-46F42B028431}" destId="{40C64307-4E4C-496B-AA94-B5DCB2CFC7E2}" srcOrd="0" destOrd="0" parTransId="{D61C4ABC-7406-4D0C-AE93-001AD9151517}" sibTransId="{B34CAA35-3346-429A-85B9-C0DC00865DC5}"/>
    <dgm:cxn modelId="{92FDA49B-3289-422A-B51F-A20C7744542D}" type="presOf" srcId="{288B05C0-8A78-4AF5-9009-022436753D69}" destId="{C0B8BBE4-2F4F-4136-A84A-135817852D12}" srcOrd="2" destOrd="0" presId="urn:microsoft.com/office/officeart/2005/8/layout/gear1"/>
    <dgm:cxn modelId="{CB44AD9C-5FA1-42A2-B0AD-787AF6EB918D}" type="presOf" srcId="{B34CAA35-3346-429A-85B9-C0DC00865DC5}" destId="{072C2EB4-585B-42DB-AF71-DBB208A8AE9C}" srcOrd="0" destOrd="0" presId="urn:microsoft.com/office/officeart/2005/8/layout/gear1"/>
    <dgm:cxn modelId="{BEE283B5-BB75-4C5F-A302-53CACF91F9FA}" type="presOf" srcId="{6C30036F-3E7F-4142-AF5C-99896960E366}" destId="{8FB6B5A7-F698-41B3-A3D3-A189FA7A3C05}" srcOrd="0" destOrd="0" presId="urn:microsoft.com/office/officeart/2005/8/layout/gear1"/>
    <dgm:cxn modelId="{4226F7C0-F268-4B1C-AB31-5E4B45132CA9}" type="presOf" srcId="{288B05C0-8A78-4AF5-9009-022436753D69}" destId="{1731EC72-BC0E-47CD-99E0-83949DD0F121}" srcOrd="0" destOrd="0" presId="urn:microsoft.com/office/officeart/2005/8/layout/gear1"/>
    <dgm:cxn modelId="{123F2ADD-F1B6-430C-B2F3-377DE069C3BB}" srcId="{02B2D6BA-6796-46FA-8AA0-46F42B028431}" destId="{9B841F02-3E3F-45B8-A798-37CF36D30626}" srcOrd="1" destOrd="0" parTransId="{A44299C3-206B-4A1F-A9F8-345072DC26F7}" sibTransId="{6C30036F-3E7F-4142-AF5C-99896960E366}"/>
    <dgm:cxn modelId="{6ED24DDE-7A33-4249-9A97-E5FBB41EE12F}" type="presOf" srcId="{40C64307-4E4C-496B-AA94-B5DCB2CFC7E2}" destId="{2A7F93F8-6E53-4E0A-8164-90836B2E8D53}" srcOrd="0" destOrd="0" presId="urn:microsoft.com/office/officeart/2005/8/layout/gear1"/>
    <dgm:cxn modelId="{4B14E5EB-7656-4369-97A8-BBBE369A0F2F}" type="presOf" srcId="{02B2D6BA-6796-46FA-8AA0-46F42B028431}" destId="{CEBECF3F-791E-4209-8470-568A1ECC29A5}" srcOrd="0" destOrd="0" presId="urn:microsoft.com/office/officeart/2005/8/layout/gear1"/>
    <dgm:cxn modelId="{5FD4DFF0-1F36-4A11-96C2-9B0FB0104530}" type="presOf" srcId="{9B841F02-3E3F-45B8-A798-37CF36D30626}" destId="{6D57CB20-FB99-4990-A07D-5C42BFAC165C}" srcOrd="1" destOrd="0" presId="urn:microsoft.com/office/officeart/2005/8/layout/gear1"/>
    <dgm:cxn modelId="{318C7BF6-5A3C-4561-A58B-11332D63C625}" type="presOf" srcId="{40C64307-4E4C-496B-AA94-B5DCB2CFC7E2}" destId="{C0455631-572D-4695-94CA-F46655D61133}" srcOrd="1" destOrd="0" presId="urn:microsoft.com/office/officeart/2005/8/layout/gear1"/>
    <dgm:cxn modelId="{435F05AF-D141-4BEC-87B5-1E2F5575C0F1}" type="presParOf" srcId="{CEBECF3F-791E-4209-8470-568A1ECC29A5}" destId="{2A7F93F8-6E53-4E0A-8164-90836B2E8D53}" srcOrd="0" destOrd="0" presId="urn:microsoft.com/office/officeart/2005/8/layout/gear1"/>
    <dgm:cxn modelId="{EE8ECC5A-CC92-4CFF-902E-EC8D07A08EE1}" type="presParOf" srcId="{CEBECF3F-791E-4209-8470-568A1ECC29A5}" destId="{C0455631-572D-4695-94CA-F46655D61133}" srcOrd="1" destOrd="0" presId="urn:microsoft.com/office/officeart/2005/8/layout/gear1"/>
    <dgm:cxn modelId="{82913464-844B-4AD2-8C4B-683D73B1CB5E}" type="presParOf" srcId="{CEBECF3F-791E-4209-8470-568A1ECC29A5}" destId="{7911F4E0-1E99-40D1-885D-CD75D979F4CE}" srcOrd="2" destOrd="0" presId="urn:microsoft.com/office/officeart/2005/8/layout/gear1"/>
    <dgm:cxn modelId="{6AC3207C-0D5E-480A-AD27-C33CEB63EEC6}" type="presParOf" srcId="{CEBECF3F-791E-4209-8470-568A1ECC29A5}" destId="{F16C9FA3-98EF-4504-BBA4-B2C01B5B042A}" srcOrd="3" destOrd="0" presId="urn:microsoft.com/office/officeart/2005/8/layout/gear1"/>
    <dgm:cxn modelId="{29E9A52E-DBEE-4C9C-8B70-1912EC866103}" type="presParOf" srcId="{CEBECF3F-791E-4209-8470-568A1ECC29A5}" destId="{6D57CB20-FB99-4990-A07D-5C42BFAC165C}" srcOrd="4" destOrd="0" presId="urn:microsoft.com/office/officeart/2005/8/layout/gear1"/>
    <dgm:cxn modelId="{FA3FB4DB-3DC2-4AEF-8666-4445F465A747}" type="presParOf" srcId="{CEBECF3F-791E-4209-8470-568A1ECC29A5}" destId="{7109847B-0DAC-4C05-B55B-F2DD5868A5EF}" srcOrd="5" destOrd="0" presId="urn:microsoft.com/office/officeart/2005/8/layout/gear1"/>
    <dgm:cxn modelId="{A0F83B11-2ADC-4C5C-AA5C-675A7984A169}" type="presParOf" srcId="{CEBECF3F-791E-4209-8470-568A1ECC29A5}" destId="{1731EC72-BC0E-47CD-99E0-83949DD0F121}" srcOrd="6" destOrd="0" presId="urn:microsoft.com/office/officeart/2005/8/layout/gear1"/>
    <dgm:cxn modelId="{3651B066-57A8-4C7B-8ECF-3E0B730DD64E}" type="presParOf" srcId="{CEBECF3F-791E-4209-8470-568A1ECC29A5}" destId="{4995704F-C655-4E48-B762-ED4ECACC20DF}" srcOrd="7" destOrd="0" presId="urn:microsoft.com/office/officeart/2005/8/layout/gear1"/>
    <dgm:cxn modelId="{050C2DFC-FA56-4CFB-9885-016706077292}" type="presParOf" srcId="{CEBECF3F-791E-4209-8470-568A1ECC29A5}" destId="{C0B8BBE4-2F4F-4136-A84A-135817852D12}" srcOrd="8" destOrd="0" presId="urn:microsoft.com/office/officeart/2005/8/layout/gear1"/>
    <dgm:cxn modelId="{08B6818E-68BE-4E44-8FDB-0885CF2CE4BF}" type="presParOf" srcId="{CEBECF3F-791E-4209-8470-568A1ECC29A5}" destId="{89ABDAEB-9174-45C3-92C4-D60342844FAD}" srcOrd="9" destOrd="0" presId="urn:microsoft.com/office/officeart/2005/8/layout/gear1"/>
    <dgm:cxn modelId="{D6E74D53-0892-4512-B1E9-4BF432E3AB6C}" type="presParOf" srcId="{CEBECF3F-791E-4209-8470-568A1ECC29A5}" destId="{072C2EB4-585B-42DB-AF71-DBB208A8AE9C}" srcOrd="10" destOrd="0" presId="urn:microsoft.com/office/officeart/2005/8/layout/gear1"/>
    <dgm:cxn modelId="{BC022938-CE9C-4405-8DCC-4963D00FE101}" type="presParOf" srcId="{CEBECF3F-791E-4209-8470-568A1ECC29A5}" destId="{8FB6B5A7-F698-41B3-A3D3-A189FA7A3C05}" srcOrd="11" destOrd="0" presId="urn:microsoft.com/office/officeart/2005/8/layout/gear1"/>
    <dgm:cxn modelId="{07783EF8-8C02-4F5B-A04C-53C5736956E8}" type="presParOf" srcId="{CEBECF3F-791E-4209-8470-568A1ECC29A5}" destId="{13CA7A9D-B145-4A86-B7CA-35E921EA8E29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7F93F8-6E53-4E0A-8164-90836B2E8D53}">
      <dsp:nvSpPr>
        <dsp:cNvPr id="0" name=""/>
        <dsp:cNvSpPr/>
      </dsp:nvSpPr>
      <dsp:spPr>
        <a:xfrm>
          <a:off x="4052130" y="2504530"/>
          <a:ext cx="3095942" cy="3095942"/>
        </a:xfrm>
        <a:prstGeom prst="gear9">
          <a:avLst/>
        </a:prstGeom>
        <a:blipFill rotWithShape="0">
          <a:blip xmlns:r="http://schemas.openxmlformats.org/officeDocument/2006/relationships" r:embed="rId1"/>
          <a:srcRect/>
          <a:stretch>
            <a:fillRect l="-10000" r="-1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70" tIns="52070" rIns="52070" bIns="5207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4100" kern="1200"/>
            <a:t>Betrieb</a:t>
          </a:r>
        </a:p>
      </dsp:txBody>
      <dsp:txXfrm>
        <a:off x="4674552" y="3229740"/>
        <a:ext cx="1851098" cy="1591378"/>
      </dsp:txXfrm>
    </dsp:sp>
    <dsp:sp modelId="{F16C9FA3-98EF-4504-BBA4-B2C01B5B042A}">
      <dsp:nvSpPr>
        <dsp:cNvPr id="0" name=""/>
        <dsp:cNvSpPr/>
      </dsp:nvSpPr>
      <dsp:spPr>
        <a:xfrm>
          <a:off x="2250855" y="1801275"/>
          <a:ext cx="2251594" cy="2251594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70" tIns="52070" rIns="52070" bIns="5207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4100" kern="1200"/>
            <a:t>BFS</a:t>
          </a:r>
        </a:p>
      </dsp:txBody>
      <dsp:txXfrm>
        <a:off x="2817701" y="2371547"/>
        <a:ext cx="1117902" cy="1111050"/>
      </dsp:txXfrm>
    </dsp:sp>
    <dsp:sp modelId="{1731EC72-BC0E-47CD-99E0-83949DD0F121}">
      <dsp:nvSpPr>
        <dsp:cNvPr id="0" name=""/>
        <dsp:cNvSpPr/>
      </dsp:nvSpPr>
      <dsp:spPr>
        <a:xfrm rot="20700000">
          <a:off x="3511977" y="247905"/>
          <a:ext cx="2206102" cy="2206102"/>
        </a:xfrm>
        <a:prstGeom prst="gear6">
          <a:avLst/>
        </a:prstGeom>
        <a:blipFill rotWithShape="0">
          <a:blip xmlns:r="http://schemas.openxmlformats.org/officeDocument/2006/relationships" r:embed="rId1"/>
          <a:srcRect/>
          <a:stretch>
            <a:fillRect l="-10000" r="-1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70" tIns="52070" rIns="52070" bIns="5207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4100" kern="1200"/>
            <a:t>üK</a:t>
          </a:r>
        </a:p>
      </dsp:txBody>
      <dsp:txXfrm rot="-20700000">
        <a:off x="3995840" y="731768"/>
        <a:ext cx="1238376" cy="1238376"/>
      </dsp:txXfrm>
    </dsp:sp>
    <dsp:sp modelId="{072C2EB4-585B-42DB-AF71-DBB208A8AE9C}">
      <dsp:nvSpPr>
        <dsp:cNvPr id="0" name=""/>
        <dsp:cNvSpPr/>
      </dsp:nvSpPr>
      <dsp:spPr>
        <a:xfrm>
          <a:off x="3830137" y="2056678"/>
          <a:ext cx="3962806" cy="3962806"/>
        </a:xfrm>
        <a:prstGeom prst="circularArrow">
          <a:avLst>
            <a:gd name="adj1" fmla="val 4687"/>
            <a:gd name="adj2" fmla="val 299029"/>
            <a:gd name="adj3" fmla="val 2542346"/>
            <a:gd name="adj4" fmla="val 15805990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B6B5A7-F698-41B3-A3D3-A189FA7A3C05}">
      <dsp:nvSpPr>
        <dsp:cNvPr id="0" name=""/>
        <dsp:cNvSpPr/>
      </dsp:nvSpPr>
      <dsp:spPr>
        <a:xfrm>
          <a:off x="1852102" y="1296925"/>
          <a:ext cx="2879226" cy="2879226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CA7A9D-B145-4A86-B7CA-35E921EA8E29}">
      <dsp:nvSpPr>
        <dsp:cNvPr id="0" name=""/>
        <dsp:cNvSpPr/>
      </dsp:nvSpPr>
      <dsp:spPr>
        <a:xfrm>
          <a:off x="3001683" y="-241471"/>
          <a:ext cx="3104385" cy="3104385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4T13:12:21.3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2560 0 24575,'-13'8'0,"1"1"0,-1 0 0,2 0 0,-14 14 0,-29 23 0,-539 308 0,66-45 0,181-106 0,-60 40 0,308-184 0,67-42 0,-42 30 0,39-21 0,-42 32 0,-89 51 0,156-105-227,1 0-1,-1 0 1,0 0-1,0-1 1,-11 2-1,2-2-6598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4T13:12:22.5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24575,'5'0'0,"-1"1"0,1 0 0,0 0 0,-1 0 0,1 1 0,-1 0 0,1-1 0,-1 2 0,0-1 0,0 0 0,0 1 0,6 4 0,44 44 0,-43-40 0,205 221 0,-52-54 0,480 535 0,-517-562 0,84 94 0,-106-130-11,109 109-1343,-201-212-5472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210C36-43D3-4194-91DC-17B4C2E30DEC}" type="datetimeFigureOut">
              <a:rPr lang="de-CH" smtClean="0"/>
              <a:t>12.07.2023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F8923B-17D8-4CE9-92D8-846919040DFD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83641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F8923B-17D8-4CE9-92D8-846919040DFD}" type="slidenum">
              <a:rPr lang="de-CH" smtClean="0"/>
              <a:t>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14576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Tiziano</a:t>
            </a:r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F8923B-17D8-4CE9-92D8-846919040DFD}" type="slidenum">
              <a:rPr lang="de-CH" smtClean="0"/>
              <a:t>13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69859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Links: die jeweiligen Handlungskompetenzen aufgegliedert.</a:t>
            </a:r>
          </a:p>
          <a:p>
            <a:r>
              <a:rPr lang="de-CH" dirty="0"/>
              <a:t>Mitte bis rechts: Wann welche Ausbildung an welchem Lernort stattfindet oder stattfinden sollte.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F8923B-17D8-4CE9-92D8-846919040DFD}" type="slidenum">
              <a:rPr lang="de-CH" smtClean="0"/>
              <a:t>15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127738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Anwendung der Filter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F8923B-17D8-4CE9-92D8-846919040DFD}" type="slidenum">
              <a:rPr lang="de-CH" smtClean="0"/>
              <a:t>16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307419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>
                <a:solidFill>
                  <a:srgbClr val="FF0000"/>
                </a:solidFill>
              </a:rPr>
              <a:t>Das sieht dann für den Berufsbildner so aus:</a:t>
            </a:r>
          </a:p>
          <a:p>
            <a:r>
              <a:rPr lang="de-CH" dirty="0">
                <a:solidFill>
                  <a:srgbClr val="FF0000"/>
                </a:solidFill>
              </a:rPr>
              <a:t>- Erklärung der einzelner Handlungskompetenzen. Z.B.: b2.4 Kabelzug</a:t>
            </a:r>
          </a:p>
          <a:p>
            <a:r>
              <a:rPr lang="de-CH" dirty="0">
                <a:solidFill>
                  <a:srgbClr val="FF0000"/>
                </a:solidFill>
              </a:rPr>
              <a:t>- Bis wann welches erledigt sein sollte, um einen logischen Aufbau der Kompetenzen zu erreichen.</a:t>
            </a:r>
          </a:p>
          <a:p>
            <a:r>
              <a:rPr lang="de-CH" dirty="0">
                <a:solidFill>
                  <a:srgbClr val="FF0000"/>
                </a:solidFill>
              </a:rPr>
              <a:t>- Annahme der Arbeitsgruppe, kann in jedem Betrieb angepasst werden anhand der Auftragslage.</a:t>
            </a:r>
          </a:p>
          <a:p>
            <a:r>
              <a:rPr lang="de-CH" dirty="0">
                <a:solidFill>
                  <a:srgbClr val="FF0000"/>
                </a:solidFill>
              </a:rPr>
              <a:t>- Ist auf BFS und </a:t>
            </a:r>
            <a:r>
              <a:rPr lang="de-CH" dirty="0" err="1">
                <a:solidFill>
                  <a:srgbClr val="FF0000"/>
                </a:solidFill>
              </a:rPr>
              <a:t>ük</a:t>
            </a:r>
            <a:r>
              <a:rPr lang="de-CH" dirty="0">
                <a:solidFill>
                  <a:srgbClr val="FF0000"/>
                </a:solidFill>
              </a:rPr>
              <a:t> abgestimmt worden.</a:t>
            </a:r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F8923B-17D8-4CE9-92D8-846919040DFD}" type="slidenum">
              <a:rPr lang="de-CH" smtClean="0"/>
              <a:t>17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142351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Einfach gesagt: wer alle Handlungskompetenzen erfüllt und erreicht ist ein Top-Netzelektriker. Je nach Ausbildungsmöglichkeiten oder Motivation ist dies unerreichbar.</a:t>
            </a:r>
          </a:p>
          <a:p>
            <a:endParaRPr lang="de-CH" dirty="0"/>
          </a:p>
          <a:p>
            <a:r>
              <a:rPr lang="de-CH" dirty="0"/>
              <a:t>Wichtig:</a:t>
            </a:r>
          </a:p>
          <a:p>
            <a:r>
              <a:rPr lang="de-CH" dirty="0"/>
              <a:t>Diese Aufträge dienen als Hilfestellungen. Es ist keine Pflicht mit diesen zu arbeiten!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F8923B-17D8-4CE9-92D8-846919040DFD}" type="slidenum">
              <a:rPr lang="de-CH" smtClean="0"/>
              <a:t>18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720989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Einfach gesagt: wer alle Handlungskompetenzen erfüllt und erreicht ist ein Top-Netzelektriker. Je nach Ausbildungsmöglichkeiten oder Motivation ist dies unerreichbar.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F8923B-17D8-4CE9-92D8-846919040DFD}" type="slidenum">
              <a:rPr lang="de-CH" smtClean="0"/>
              <a:t>19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949425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Einfach gesagt: wer alle Handlungskompetenzen erfüllt und erreicht ist ein Top-Netzelektriker. Je nach Ausbildungsmöglichkeiten oder Motivation ist dies unerreichbar.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F8923B-17D8-4CE9-92D8-846919040DFD}" type="slidenum">
              <a:rPr lang="de-CH" smtClean="0"/>
              <a:t>23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394396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Als Beispiel:</a:t>
            </a:r>
          </a:p>
          <a:p>
            <a:r>
              <a:rPr lang="de-CH" dirty="0"/>
              <a:t>21 Seiten für das Thema Kabelzug Energie</a:t>
            </a:r>
          </a:p>
          <a:p>
            <a:r>
              <a:rPr lang="de-CH" dirty="0"/>
              <a:t>Die Ausgangslage ist ähnlich je Thema, sie beschreibt was getan werden muss oder wird. Abgestuft je Lehrjahr.</a:t>
            </a:r>
          </a:p>
          <a:p>
            <a:r>
              <a:rPr lang="de-CH" dirty="0"/>
              <a:t>Der Auftrag ist das Kerndokument</a:t>
            </a:r>
          </a:p>
          <a:p>
            <a:r>
              <a:rPr lang="de-CH" dirty="0"/>
              <a:t>Dokumentation</a:t>
            </a:r>
          </a:p>
          <a:p>
            <a:r>
              <a:rPr lang="de-CH" dirty="0"/>
              <a:t>Anhang 2 immer das Gleiche in jedem Lehrjahr und Auftrag, es dient zur allgemeinen Sicherheit auf der Baustelle.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F8923B-17D8-4CE9-92D8-846919040DFD}" type="slidenum">
              <a:rPr lang="de-CH" smtClean="0"/>
              <a:t>24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87791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F8923B-17D8-4CE9-92D8-846919040DFD}" type="slidenum">
              <a:rPr lang="de-CH" smtClean="0"/>
              <a:t>25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481700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F8923B-17D8-4CE9-92D8-846919040DFD}" type="slidenum">
              <a:rPr lang="de-CH" smtClean="0"/>
              <a:t>26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894672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Tiziano</a:t>
            </a:r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F8923B-17D8-4CE9-92D8-846919040DFD}" type="slidenum">
              <a:rPr lang="de-CH" smtClean="0"/>
              <a:t>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964494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F8923B-17D8-4CE9-92D8-846919040DFD}" type="slidenum">
              <a:rPr lang="de-CH" smtClean="0"/>
              <a:t>27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450583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F8923B-17D8-4CE9-92D8-846919040DFD}" type="slidenum">
              <a:rPr lang="de-CH" smtClean="0"/>
              <a:t>28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8245868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F8923B-17D8-4CE9-92D8-846919040DFD}" type="slidenum">
              <a:rPr lang="de-CH" smtClean="0"/>
              <a:t>29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5888853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F8923B-17D8-4CE9-92D8-846919040DFD}" type="slidenum">
              <a:rPr lang="de-CH" smtClean="0"/>
              <a:t>30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7366575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de-CH" dirty="0"/>
              <a:t>Welcher Artikel gemäss WBF über gefährdende Arbeiten</a:t>
            </a:r>
          </a:p>
          <a:p>
            <a:pPr marL="228600" indent="-228600">
              <a:buAutoNum type="arabicPeriod"/>
            </a:pPr>
            <a:r>
              <a:rPr lang="de-CH" dirty="0"/>
              <a:t>1., 2. und 3. Instruktion als Nachweis unterschrieben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F8923B-17D8-4CE9-92D8-846919040DFD}" type="slidenum">
              <a:rPr lang="de-CH" smtClean="0"/>
              <a:t>31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3923726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F8923B-17D8-4CE9-92D8-846919040DFD}" type="slidenum">
              <a:rPr lang="de-CH" smtClean="0"/>
              <a:t>32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2159946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F8923B-17D8-4CE9-92D8-846919040DFD}" type="slidenum">
              <a:rPr lang="de-CH" smtClean="0"/>
              <a:t>33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3971446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de-CH" dirty="0"/>
              <a:t>Links die </a:t>
            </a:r>
            <a:r>
              <a:rPr lang="de-CH" dirty="0" err="1"/>
              <a:t>Übersiht</a:t>
            </a:r>
            <a:r>
              <a:rPr lang="de-CH" dirty="0"/>
              <a:t>; rechts 1 gefährliche Arbeit</a:t>
            </a:r>
          </a:p>
          <a:p>
            <a:pPr marL="228600" indent="-228600">
              <a:buAutoNum type="arabicPeriod"/>
            </a:pPr>
            <a:r>
              <a:rPr lang="de-CH" dirty="0"/>
              <a:t>Welcher Artikel gemäss WBF über gefährdende Arbeiten</a:t>
            </a:r>
          </a:p>
          <a:p>
            <a:pPr marL="228600" indent="-228600">
              <a:buAutoNum type="arabicPeriod"/>
            </a:pPr>
            <a:r>
              <a:rPr lang="de-CH" dirty="0"/>
              <a:t>1., 2. und 3. Instruktion als Nachweis unterschrieben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F8923B-17D8-4CE9-92D8-846919040DFD}" type="slidenum">
              <a:rPr lang="de-CH" smtClean="0"/>
              <a:t>34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9831592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F8923B-17D8-4CE9-92D8-846919040DFD}" type="slidenum">
              <a:rPr lang="de-CH" smtClean="0"/>
              <a:t>35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8380983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F8923B-17D8-4CE9-92D8-846919040DFD}" type="slidenum">
              <a:rPr lang="de-CH" smtClean="0"/>
              <a:t>36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148394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Schwelle für die Aufnahme</a:t>
            </a:r>
            <a:r>
              <a:rPr lang="de-CH" baseline="0" dirty="0"/>
              <a:t> neuer LL wird herabgesetzt, d.h. LB können mehr LL ausbilden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8923B-17D8-4CE9-92D8-846919040DFD}" type="slidenum">
              <a:rPr lang="de-CH" smtClean="0"/>
              <a:t>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4274406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Zusammenfassend:</a:t>
            </a:r>
          </a:p>
          <a:p>
            <a:r>
              <a:rPr lang="de-CH" dirty="0"/>
              <a:t>Das Dokument ist mit 21 Seiten gross, aber wenn ich verstehe, dass sich pro Auftrag nur 2-3 Seiten ändern, wird es wieder übersichtlich.</a:t>
            </a:r>
          </a:p>
          <a:p>
            <a:r>
              <a:rPr lang="de-CH" dirty="0"/>
              <a:t>Wichtig ist der Auftrag mit den Teilaufgaben, welche zu erledigen sind.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F8923B-17D8-4CE9-92D8-846919040DFD}" type="slidenum">
              <a:rPr lang="de-CH" smtClean="0"/>
              <a:t>37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9341338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F8923B-17D8-4CE9-92D8-846919040DFD}" type="slidenum">
              <a:rPr lang="de-CH" smtClean="0"/>
              <a:t>38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5868315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Einfach gesagt: wer alle Handlungskompetenzen erfüllt und erreicht ist ein Top-Netzelektriker. Je nach Ausbildungsmöglichkeiten oder Motivation ist dies unerreichbar.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F8923B-17D8-4CE9-92D8-846919040DFD}" type="slidenum">
              <a:rPr lang="de-CH" smtClean="0"/>
              <a:t>39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2104848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Einfach gesagt: wer alle Handlungskompetenzen erfüllt und erreicht ist ein Top-Netzelektriker. Je nach Ausbildungsmöglichkeiten oder Motivation ist dies unerreichbar.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F8923B-17D8-4CE9-92D8-846919040DFD}" type="slidenum">
              <a:rPr lang="de-CH" smtClean="0"/>
              <a:t>40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2864597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de-CH" dirty="0"/>
              <a:t>Welcher Artikel gemäss WBF über gefährdende Arbeiten</a:t>
            </a:r>
          </a:p>
          <a:p>
            <a:pPr marL="228600" indent="-228600">
              <a:buAutoNum type="arabicPeriod"/>
            </a:pPr>
            <a:r>
              <a:rPr lang="de-CH" dirty="0"/>
              <a:t>1., 2. und 3. Instruktion als Nachweis unterschrieben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F8923B-17D8-4CE9-92D8-846919040DFD}" type="slidenum">
              <a:rPr lang="de-CH" smtClean="0"/>
              <a:t>41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7896804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/>
              <a:t>Zitat Celina: ich habe mein Studium abgebrochen, weil ich einen Beruf lernen wollte, bei dem ich am Schluss etwas kann. Sie hat den Flyer entworfen, um zu sagen: Die junge Frau kann was! Danke!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F8923B-17D8-4CE9-92D8-846919040DFD}" type="slidenum">
              <a:rPr lang="de-CH" smtClean="0"/>
              <a:t>42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0970515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F8923B-17D8-4CE9-92D8-846919040DFD}" type="slidenum">
              <a:rPr lang="de-CH" smtClean="0"/>
              <a:t>43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3140183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F8923B-17D8-4CE9-92D8-846919040DFD}" type="slidenum">
              <a:rPr lang="de-CH" smtClean="0"/>
              <a:t>44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6628518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Bei der HKO wird immer von der berufliche Situation aus unterrichtet. Was muss der LN wissen, dass der die </a:t>
            </a:r>
            <a:r>
              <a:rPr lang="de-CH" dirty="0" err="1"/>
              <a:t>bS</a:t>
            </a:r>
            <a:r>
              <a:rPr lang="de-CH" dirty="0"/>
              <a:t> besser bewältigen kann und nicht umgekehrt. Was fängt er mit dem Stoff der Fächer an…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F8923B-17D8-4CE9-92D8-846919040DFD}" type="slidenum">
              <a:rPr lang="de-CH" smtClean="0"/>
              <a:t>45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35874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/>
              <a:t>Die</a:t>
            </a:r>
            <a:r>
              <a:rPr lang="de-CH" baseline="0"/>
              <a:t> Berufserfahrung im Bereich Netzelektriker wurde von 3 auf 2 Jahre herabgesetzt. Mitarbeiter ohne EFZ motivieren diesen nachzuholen.</a:t>
            </a:r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8923B-17D8-4CE9-92D8-846919040DFD}" type="slidenum">
              <a:rPr lang="de-CH" smtClean="0"/>
              <a:t>47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596469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/>
              <a:t>Schullektionen werden</a:t>
            </a:r>
            <a:r>
              <a:rPr lang="de-CH" baseline="0"/>
              <a:t> in der </a:t>
            </a:r>
            <a:r>
              <a:rPr lang="de-CH" baseline="0" err="1"/>
              <a:t>BiVo</a:t>
            </a:r>
            <a:r>
              <a:rPr lang="de-CH" baseline="0"/>
              <a:t> klar ausgewiesen</a:t>
            </a:r>
          </a:p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8923B-17D8-4CE9-92D8-846919040DFD}" type="slidenum">
              <a:rPr lang="de-CH" smtClean="0"/>
              <a:t>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5779127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sz="180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16.55 – 17.05</a:t>
            </a:r>
          </a:p>
          <a:p>
            <a:r>
              <a:rPr lang="de-CH" sz="1800" b="1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10 Min.</a:t>
            </a:r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F8923B-17D8-4CE9-92D8-846919040DFD}" type="slidenum">
              <a:rPr lang="de-CH" smtClean="0"/>
              <a:t>48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8443048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F8923B-17D8-4CE9-92D8-846919040DFD}" type="slidenum">
              <a:rPr lang="de-CH" smtClean="0"/>
              <a:t>53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0247829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sz="180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14.15 – 14.45</a:t>
            </a:r>
          </a:p>
          <a:p>
            <a:r>
              <a:rPr lang="de-CH" sz="1800" b="1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30 Min.</a:t>
            </a:r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8923B-17D8-4CE9-92D8-846919040DFD}" type="slidenum">
              <a:rPr lang="de-CH" smtClean="0"/>
              <a:t>54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307438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F8923B-17D8-4CE9-92D8-846919040DFD}" type="slidenum">
              <a:rPr lang="de-CH" smtClean="0"/>
              <a:t>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064958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Barbara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F8923B-17D8-4CE9-92D8-846919040DFD}" type="slidenum">
              <a:rPr lang="de-CH" smtClean="0"/>
              <a:t>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918058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F8923B-17D8-4CE9-92D8-846919040DFD}" type="slidenum">
              <a:rPr lang="de-CH" smtClean="0"/>
              <a:t>10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533410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F8923B-17D8-4CE9-92D8-846919040DFD}" type="slidenum">
              <a:rPr lang="de-CH" smtClean="0"/>
              <a:t>11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00036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Die Kommunikation zum Lernenden läuft hauptsächlich über den </a:t>
            </a:r>
            <a:r>
              <a:rPr lang="de-CH" dirty="0" err="1"/>
              <a:t>Berufsbildner:in</a:t>
            </a:r>
            <a:r>
              <a:rPr lang="de-CH" dirty="0"/>
              <a:t>. </a:t>
            </a:r>
          </a:p>
          <a:p>
            <a:r>
              <a:rPr lang="de-CH" dirty="0"/>
              <a:t>Die Lernorte </a:t>
            </a:r>
            <a:r>
              <a:rPr lang="de-CH" dirty="0" err="1"/>
              <a:t>ük</a:t>
            </a:r>
            <a:r>
              <a:rPr lang="de-CH" dirty="0"/>
              <a:t> und BFS untereinander stehen ebenfalls im Austausch.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dirty="0"/>
              <a:t>Das </a:t>
            </a:r>
            <a:r>
              <a:rPr lang="de-CH" dirty="0" err="1"/>
              <a:t>kant</a:t>
            </a:r>
            <a:r>
              <a:rPr lang="de-CH" dirty="0"/>
              <a:t>. Berufsbildungsamt steht mit allen übergeordneten Parteien im Austausch.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dirty="0"/>
              <a:t>Die überbetrieblichen Kurse und Berufsfachschulen teilen dem Lernenden die Ergebnisse von Prüfungen und Kursen direkt mit. Sie geben auch konkrete Lernhinweise an Lernende, sowie den </a:t>
            </a:r>
            <a:r>
              <a:rPr lang="de-CH" dirty="0" err="1"/>
              <a:t>Berufsbildner:in</a:t>
            </a:r>
            <a:r>
              <a:rPr lang="de-CH" dirty="0"/>
              <a:t>.</a:t>
            </a:r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F8923B-17D8-4CE9-92D8-846919040DFD}" type="slidenum">
              <a:rPr lang="de-CH" smtClean="0"/>
              <a:t>12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27036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 2-zeil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DA2EE7-49B0-4C0F-83F6-3D213B121CA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63971" y="2017643"/>
            <a:ext cx="9648000" cy="1411357"/>
          </a:xfrm>
        </p:spPr>
        <p:txBody>
          <a:bodyPr lIns="0" anchor="b" anchorCtr="0">
            <a:normAutofit/>
          </a:bodyPr>
          <a:lstStyle>
            <a:lvl1pPr algn="l">
              <a:defRPr sz="4000">
                <a:solidFill>
                  <a:schemeClr val="tx2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67737AB-435D-43D9-AD57-D62B10FCC54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65626" y="3621916"/>
            <a:ext cx="9647099" cy="1099171"/>
          </a:xfrm>
        </p:spPr>
        <p:txBody>
          <a:bodyPr lIns="0">
            <a:norm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18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Vorname Name</a:t>
            </a:r>
            <a:br>
              <a:rPr lang="de-DE"/>
            </a:br>
            <a:r>
              <a:rPr lang="de-DE"/>
              <a:t>Datum, Ort</a:t>
            </a:r>
            <a:endParaRPr lang="de-CH"/>
          </a:p>
        </p:txBody>
      </p:sp>
      <p:cxnSp>
        <p:nvCxnSpPr>
          <p:cNvPr id="29" name="Gerader Verbinder 28">
            <a:extLst>
              <a:ext uri="{FF2B5EF4-FFF2-40B4-BE49-F238E27FC236}">
                <a16:creationId xmlns:a16="http://schemas.microsoft.com/office/drawing/2014/main" id="{4A5E7FFD-4D2B-46CC-824E-27A0B4452787}"/>
              </a:ext>
            </a:extLst>
          </p:cNvPr>
          <p:cNvCxnSpPr>
            <a:cxnSpLocks/>
          </p:cNvCxnSpPr>
          <p:nvPr userDrawn="1"/>
        </p:nvCxnSpPr>
        <p:spPr>
          <a:xfrm flipV="1">
            <a:off x="1025913" y="1016000"/>
            <a:ext cx="10821600" cy="640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Grafik 3">
            <a:extLst>
              <a:ext uri="{FF2B5EF4-FFF2-40B4-BE49-F238E27FC236}">
                <a16:creationId xmlns:a16="http://schemas.microsoft.com/office/drawing/2014/main" id="{E7477C53-FB07-F8F6-9361-39D6264E80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97684" y="5798676"/>
            <a:ext cx="1049829" cy="833899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0DEA17AE-7C97-EA64-C131-F0C9D979E781}"/>
              </a:ext>
            </a:extLst>
          </p:cNvPr>
          <p:cNvSpPr txBox="1"/>
          <p:nvPr userDrawn="1"/>
        </p:nvSpPr>
        <p:spPr>
          <a:xfrm>
            <a:off x="968721" y="1150690"/>
            <a:ext cx="10126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/>
              <a:t>Berufliche Grundbildung </a:t>
            </a:r>
            <a:r>
              <a:rPr lang="de-CH" err="1"/>
              <a:t>Netzelektriker:in</a:t>
            </a:r>
            <a:r>
              <a:rPr lang="de-CH"/>
              <a:t> EFZ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D63AA53C-66C9-0330-D0C5-137F690B293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3971" y="5945593"/>
            <a:ext cx="6717055" cy="679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591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DA873BF-3173-4C30-B11E-4308C1A9AB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de-DE"/>
              <a:t>12.07.2023</a:t>
            </a:r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A5D5E51-0128-4047-8227-A4E70C2C3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e-CH"/>
              <a:t>Trägerschaft BBNE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D19CE64-4968-4F06-A72E-6CB631505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3DBBF-17C4-49A5-95EA-AE430A4607C7}" type="slidenum">
              <a:rPr lang="de-CH" smtClean="0"/>
              <a:t>‹Nr.›</a:t>
            </a:fld>
            <a:endParaRPr lang="de-CH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87202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+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DA873BF-3173-4C30-B11E-4308C1A9AB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de-DE"/>
              <a:t>12.07.2023</a:t>
            </a:r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A5D5E51-0128-4047-8227-A4E70C2C3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e-CH"/>
              <a:t>Trägerschaft BBNE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D19CE64-4968-4F06-A72E-6CB631505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3DBBF-17C4-49A5-95EA-AE430A4607C7}" type="slidenum">
              <a:rPr lang="de-CH" smtClean="0"/>
              <a:t>‹Nr.›</a:t>
            </a:fld>
            <a:endParaRPr lang="de-CH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9" name="Textplatzhalter 2">
            <a:extLst>
              <a:ext uri="{FF2B5EF4-FFF2-40B4-BE49-F238E27FC236}">
                <a16:creationId xmlns:a16="http://schemas.microsoft.com/office/drawing/2014/main" id="{447B1AB9-DE38-41F2-B4C9-5C1AF08445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5688" y="1464495"/>
            <a:ext cx="10271126" cy="579297"/>
          </a:xfrm>
        </p:spPr>
        <p:txBody>
          <a:bodyPr anchor="t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600" b="0" cap="none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1859477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ktanden_Agenda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4CD514-0AEA-4CFC-B56A-8D6FD5AC2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95A63A5-7DEF-4077-A014-D98E7A6FA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de-DE"/>
              <a:t>12.07.2023</a:t>
            </a:r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6542C45-F5A1-4314-AD62-FE9B3F81C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e-CH"/>
              <a:t>Trägerschaft BBNE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9EEFD3B-267F-4F53-989D-7EDCE0959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3DBBF-17C4-49A5-95EA-AE430A4607C7}" type="slidenum">
              <a:rPr lang="de-CH" smtClean="0"/>
              <a:t>‹Nr.›</a:t>
            </a:fld>
            <a:endParaRPr lang="de-CH"/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447B1AB9-DE38-41F2-B4C9-5C1AF08445D6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425601" y="1485153"/>
            <a:ext cx="7056000" cy="540000"/>
          </a:xfr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none"/>
        </p:style>
        <p:txBody>
          <a:bodyPr lIns="90000" tIns="46800" anchor="t" anchorCtr="0">
            <a:noAutofit/>
          </a:bodyPr>
          <a:lstStyle>
            <a:lvl1pPr marL="268288" indent="-268288">
              <a:lnSpc>
                <a:spcPct val="90000"/>
              </a:lnSpc>
              <a:spcBef>
                <a:spcPts val="0"/>
              </a:spcBef>
              <a:buFont typeface="+mj-lt"/>
              <a:buAutoNum type="arabicPeriod"/>
              <a:defRPr sz="1600" b="1" cap="none" baseline="0">
                <a:solidFill>
                  <a:schemeClr val="tx1"/>
                </a:solidFill>
                <a:latin typeface="+mj-lt"/>
              </a:defRPr>
            </a:lvl1pPr>
            <a:lvl2pPr marL="268288" indent="-268288">
              <a:spcBef>
                <a:spcPts val="0"/>
              </a:spcBef>
              <a:buFont typeface="Arial" panose="020B0604020202020204" pitchFamily="34" charset="0"/>
              <a:buChar char="•"/>
              <a:defRPr sz="1600" b="0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7" name="Textplatzhalter 2">
            <a:extLst>
              <a:ext uri="{FF2B5EF4-FFF2-40B4-BE49-F238E27FC236}">
                <a16:creationId xmlns:a16="http://schemas.microsoft.com/office/drawing/2014/main" id="{447B1AB9-DE38-41F2-B4C9-5C1AF08445D6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1425601" y="2191144"/>
            <a:ext cx="7056000" cy="540000"/>
          </a:xfr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none"/>
        </p:style>
        <p:txBody>
          <a:bodyPr lIns="90000" tIns="46800" anchor="t" anchorCtr="0">
            <a:noAutofit/>
          </a:bodyPr>
          <a:lstStyle>
            <a:lvl1pPr marL="268288" indent="-268288">
              <a:lnSpc>
                <a:spcPct val="90000"/>
              </a:lnSpc>
              <a:spcBef>
                <a:spcPts val="0"/>
              </a:spcBef>
              <a:buFont typeface="+mj-lt"/>
              <a:buAutoNum type="arabicPeriod" startAt="2"/>
              <a:defRPr sz="1600" b="1" cap="none" baseline="0">
                <a:solidFill>
                  <a:schemeClr val="tx1"/>
                </a:solidFill>
                <a:latin typeface="+mj-lt"/>
              </a:defRPr>
            </a:lvl1pPr>
            <a:lvl2pPr marL="268288" indent="-268288">
              <a:spcBef>
                <a:spcPts val="0"/>
              </a:spcBef>
              <a:buFont typeface="Arial" panose="020B0604020202020204" pitchFamily="34" charset="0"/>
              <a:buChar char="•"/>
              <a:defRPr sz="1600" b="0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8" name="Textplatzhalter 2">
            <a:extLst>
              <a:ext uri="{FF2B5EF4-FFF2-40B4-BE49-F238E27FC236}">
                <a16:creationId xmlns:a16="http://schemas.microsoft.com/office/drawing/2014/main" id="{447B1AB9-DE38-41F2-B4C9-5C1AF08445D6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1425601" y="2897135"/>
            <a:ext cx="7056000" cy="540000"/>
          </a:xfr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none"/>
        </p:style>
        <p:txBody>
          <a:bodyPr lIns="90000" tIns="46800" anchor="t" anchorCtr="0">
            <a:noAutofit/>
          </a:bodyPr>
          <a:lstStyle>
            <a:lvl1pPr marL="268288" indent="-268288">
              <a:lnSpc>
                <a:spcPct val="90000"/>
              </a:lnSpc>
              <a:spcBef>
                <a:spcPts val="0"/>
              </a:spcBef>
              <a:buFont typeface="+mj-lt"/>
              <a:buAutoNum type="arabicPeriod" startAt="3"/>
              <a:defRPr sz="1600" b="1" cap="none" baseline="0">
                <a:solidFill>
                  <a:schemeClr val="tx1"/>
                </a:solidFill>
                <a:latin typeface="+mj-lt"/>
              </a:defRPr>
            </a:lvl1pPr>
            <a:lvl2pPr marL="268288" indent="-268288">
              <a:spcBef>
                <a:spcPts val="0"/>
              </a:spcBef>
              <a:buFont typeface="Arial" panose="020B0604020202020204" pitchFamily="34" charset="0"/>
              <a:buChar char="•"/>
              <a:defRPr sz="1600" b="0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9" name="Textplatzhalter 2">
            <a:extLst>
              <a:ext uri="{FF2B5EF4-FFF2-40B4-BE49-F238E27FC236}">
                <a16:creationId xmlns:a16="http://schemas.microsoft.com/office/drawing/2014/main" id="{447B1AB9-DE38-41F2-B4C9-5C1AF08445D6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1425601" y="3603126"/>
            <a:ext cx="7056000" cy="540000"/>
          </a:xfr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none"/>
        </p:style>
        <p:txBody>
          <a:bodyPr lIns="90000" tIns="46800" anchor="t" anchorCtr="0">
            <a:noAutofit/>
          </a:bodyPr>
          <a:lstStyle>
            <a:lvl1pPr marL="268288" indent="-268288">
              <a:lnSpc>
                <a:spcPct val="90000"/>
              </a:lnSpc>
              <a:spcBef>
                <a:spcPts val="0"/>
              </a:spcBef>
              <a:buFont typeface="+mj-lt"/>
              <a:buAutoNum type="arabicPeriod" startAt="4"/>
              <a:defRPr sz="1600" b="1" cap="none" baseline="0">
                <a:solidFill>
                  <a:schemeClr val="tx1"/>
                </a:solidFill>
                <a:latin typeface="+mj-lt"/>
              </a:defRPr>
            </a:lvl1pPr>
            <a:lvl2pPr marL="268288" indent="-268288">
              <a:spcBef>
                <a:spcPts val="0"/>
              </a:spcBef>
              <a:buFont typeface="Arial" panose="020B0604020202020204" pitchFamily="34" charset="0"/>
              <a:buChar char="•"/>
              <a:defRPr sz="1600" b="0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20" name="Textplatzhalter 2">
            <a:extLst>
              <a:ext uri="{FF2B5EF4-FFF2-40B4-BE49-F238E27FC236}">
                <a16:creationId xmlns:a16="http://schemas.microsoft.com/office/drawing/2014/main" id="{447B1AB9-DE38-41F2-B4C9-5C1AF08445D6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1425601" y="4309117"/>
            <a:ext cx="7056000" cy="540000"/>
          </a:xfr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none"/>
        </p:style>
        <p:txBody>
          <a:bodyPr lIns="90000" tIns="46800" anchor="t" anchorCtr="0">
            <a:noAutofit/>
          </a:bodyPr>
          <a:lstStyle>
            <a:lvl1pPr marL="268288" indent="-268288">
              <a:lnSpc>
                <a:spcPct val="90000"/>
              </a:lnSpc>
              <a:spcBef>
                <a:spcPts val="0"/>
              </a:spcBef>
              <a:buFont typeface="+mj-lt"/>
              <a:buAutoNum type="arabicPeriod" startAt="5"/>
              <a:defRPr sz="1600" b="1" cap="none" baseline="0">
                <a:solidFill>
                  <a:schemeClr val="tx1"/>
                </a:solidFill>
                <a:latin typeface="+mj-lt"/>
              </a:defRPr>
            </a:lvl1pPr>
            <a:lvl2pPr marL="268288" indent="-268288">
              <a:spcBef>
                <a:spcPts val="0"/>
              </a:spcBef>
              <a:buFont typeface="Arial" panose="020B0604020202020204" pitchFamily="34" charset="0"/>
              <a:buChar char="•"/>
              <a:defRPr sz="1600" b="0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21" name="Textplatzhalter 2">
            <a:extLst>
              <a:ext uri="{FF2B5EF4-FFF2-40B4-BE49-F238E27FC236}">
                <a16:creationId xmlns:a16="http://schemas.microsoft.com/office/drawing/2014/main" id="{447B1AB9-DE38-41F2-B4C9-5C1AF08445D6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8654474" y="1485153"/>
            <a:ext cx="2667576" cy="540000"/>
          </a:xfrm>
          <a:solidFill>
            <a:srgbClr val="EBEBEB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none"/>
        </p:style>
        <p:txBody>
          <a:bodyPr lIns="90000" tIns="46800" anchor="t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 typeface="+mj-lt"/>
              <a:buNone/>
              <a:defRPr sz="1600" b="0" cap="none" baseline="0">
                <a:solidFill>
                  <a:schemeClr val="tx1"/>
                </a:solidFill>
                <a:latin typeface="+mj-lt"/>
              </a:defRPr>
            </a:lvl1pPr>
            <a:lvl2pPr marL="268288" indent="-268288">
              <a:spcBef>
                <a:spcPts val="0"/>
              </a:spcBef>
              <a:buFont typeface="Arial" panose="020B0604020202020204" pitchFamily="34" charset="0"/>
              <a:buChar char="•"/>
              <a:defRPr sz="1600" b="0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22" name="Textplatzhalter 2">
            <a:extLst>
              <a:ext uri="{FF2B5EF4-FFF2-40B4-BE49-F238E27FC236}">
                <a16:creationId xmlns:a16="http://schemas.microsoft.com/office/drawing/2014/main" id="{447B1AB9-DE38-41F2-B4C9-5C1AF08445D6}"/>
              </a:ext>
            </a:extLst>
          </p:cNvPr>
          <p:cNvSpPr>
            <a:spLocks noGrp="1"/>
          </p:cNvSpPr>
          <p:nvPr>
            <p:ph type="body" idx="19"/>
          </p:nvPr>
        </p:nvSpPr>
        <p:spPr>
          <a:xfrm>
            <a:off x="8654474" y="2191144"/>
            <a:ext cx="2667576" cy="540000"/>
          </a:xfrm>
          <a:solidFill>
            <a:srgbClr val="EBEBEB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none"/>
        </p:style>
        <p:txBody>
          <a:bodyPr lIns="90000" tIns="46800" anchor="t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 typeface="+mj-lt"/>
              <a:buNone/>
              <a:defRPr sz="1600" b="0" cap="none" baseline="0">
                <a:solidFill>
                  <a:schemeClr val="tx1"/>
                </a:solidFill>
                <a:latin typeface="+mj-lt"/>
              </a:defRPr>
            </a:lvl1pPr>
            <a:lvl2pPr marL="268288" indent="-268288">
              <a:spcBef>
                <a:spcPts val="0"/>
              </a:spcBef>
              <a:buFont typeface="Arial" panose="020B0604020202020204" pitchFamily="34" charset="0"/>
              <a:buChar char="•"/>
              <a:defRPr sz="1600" b="0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23" name="Textplatzhalter 2">
            <a:extLst>
              <a:ext uri="{FF2B5EF4-FFF2-40B4-BE49-F238E27FC236}">
                <a16:creationId xmlns:a16="http://schemas.microsoft.com/office/drawing/2014/main" id="{447B1AB9-DE38-41F2-B4C9-5C1AF08445D6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8654474" y="2897135"/>
            <a:ext cx="2667576" cy="540000"/>
          </a:xfrm>
          <a:solidFill>
            <a:srgbClr val="EBEBEB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none"/>
        </p:style>
        <p:txBody>
          <a:bodyPr lIns="90000" tIns="46800" anchor="t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 typeface="+mj-lt"/>
              <a:buNone/>
              <a:defRPr sz="1600" b="0" cap="none" baseline="0">
                <a:solidFill>
                  <a:schemeClr val="tx1"/>
                </a:solidFill>
                <a:latin typeface="+mj-lt"/>
              </a:defRPr>
            </a:lvl1pPr>
            <a:lvl2pPr marL="268288" indent="-268288">
              <a:spcBef>
                <a:spcPts val="0"/>
              </a:spcBef>
              <a:buFont typeface="Arial" panose="020B0604020202020204" pitchFamily="34" charset="0"/>
              <a:buChar char="•"/>
              <a:defRPr sz="1600" b="0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24" name="Textplatzhalter 2">
            <a:extLst>
              <a:ext uri="{FF2B5EF4-FFF2-40B4-BE49-F238E27FC236}">
                <a16:creationId xmlns:a16="http://schemas.microsoft.com/office/drawing/2014/main" id="{447B1AB9-DE38-41F2-B4C9-5C1AF08445D6}"/>
              </a:ext>
            </a:extLst>
          </p:cNvPr>
          <p:cNvSpPr>
            <a:spLocks noGrp="1"/>
          </p:cNvSpPr>
          <p:nvPr>
            <p:ph type="body" idx="21"/>
          </p:nvPr>
        </p:nvSpPr>
        <p:spPr>
          <a:xfrm>
            <a:off x="8654474" y="3603126"/>
            <a:ext cx="2667576" cy="540000"/>
          </a:xfrm>
          <a:solidFill>
            <a:srgbClr val="EBEBEB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none"/>
        </p:style>
        <p:txBody>
          <a:bodyPr lIns="90000" tIns="46800" anchor="t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 typeface="+mj-lt"/>
              <a:buNone/>
              <a:defRPr sz="1600" b="0" cap="none" baseline="0">
                <a:solidFill>
                  <a:schemeClr val="tx1"/>
                </a:solidFill>
                <a:latin typeface="+mj-lt"/>
              </a:defRPr>
            </a:lvl1pPr>
            <a:lvl2pPr marL="268288" indent="-268288">
              <a:spcBef>
                <a:spcPts val="0"/>
              </a:spcBef>
              <a:buFont typeface="Arial" panose="020B0604020202020204" pitchFamily="34" charset="0"/>
              <a:buChar char="•"/>
              <a:defRPr sz="1600" b="0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25" name="Textplatzhalter 2">
            <a:extLst>
              <a:ext uri="{FF2B5EF4-FFF2-40B4-BE49-F238E27FC236}">
                <a16:creationId xmlns:a16="http://schemas.microsoft.com/office/drawing/2014/main" id="{447B1AB9-DE38-41F2-B4C9-5C1AF08445D6}"/>
              </a:ext>
            </a:extLst>
          </p:cNvPr>
          <p:cNvSpPr>
            <a:spLocks noGrp="1"/>
          </p:cNvSpPr>
          <p:nvPr>
            <p:ph type="body" idx="22"/>
          </p:nvPr>
        </p:nvSpPr>
        <p:spPr>
          <a:xfrm>
            <a:off x="8654474" y="4309117"/>
            <a:ext cx="2667576" cy="540000"/>
          </a:xfrm>
          <a:solidFill>
            <a:srgbClr val="EBEBEB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none"/>
        </p:style>
        <p:txBody>
          <a:bodyPr lIns="90000" tIns="46800" anchor="t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 typeface="+mj-lt"/>
              <a:buNone/>
              <a:defRPr sz="1600" b="0" cap="none" baseline="0">
                <a:solidFill>
                  <a:schemeClr val="tx1"/>
                </a:solidFill>
                <a:latin typeface="+mj-lt"/>
              </a:defRPr>
            </a:lvl1pPr>
            <a:lvl2pPr marL="268288" indent="-268288">
              <a:spcBef>
                <a:spcPts val="0"/>
              </a:spcBef>
              <a:buFont typeface="Arial" panose="020B0604020202020204" pitchFamily="34" charset="0"/>
              <a:buChar char="•"/>
              <a:defRPr sz="1600" b="0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470A96C2-EDE3-4144-AD51-902F6AAF4705}"/>
              </a:ext>
            </a:extLst>
          </p:cNvPr>
          <p:cNvSpPr/>
          <p:nvPr userDrawn="1"/>
        </p:nvSpPr>
        <p:spPr>
          <a:xfrm>
            <a:off x="1054346" y="5015108"/>
            <a:ext cx="198382" cy="54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00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27" name="Textplatzhalter 2">
            <a:extLst>
              <a:ext uri="{FF2B5EF4-FFF2-40B4-BE49-F238E27FC236}">
                <a16:creationId xmlns:a16="http://schemas.microsoft.com/office/drawing/2014/main" id="{447B1AB9-DE38-41F2-B4C9-5C1AF08445D6}"/>
              </a:ext>
            </a:extLst>
          </p:cNvPr>
          <p:cNvSpPr>
            <a:spLocks noGrp="1"/>
          </p:cNvSpPr>
          <p:nvPr>
            <p:ph type="body" idx="23"/>
          </p:nvPr>
        </p:nvSpPr>
        <p:spPr>
          <a:xfrm>
            <a:off x="1425601" y="5015108"/>
            <a:ext cx="7056000" cy="540000"/>
          </a:xfr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none"/>
        </p:style>
        <p:txBody>
          <a:bodyPr lIns="90000" tIns="46800" anchor="t" anchorCtr="0">
            <a:noAutofit/>
          </a:bodyPr>
          <a:lstStyle>
            <a:lvl1pPr marL="268288" indent="-268288">
              <a:lnSpc>
                <a:spcPct val="90000"/>
              </a:lnSpc>
              <a:spcBef>
                <a:spcPts val="0"/>
              </a:spcBef>
              <a:buFont typeface="+mj-lt"/>
              <a:buAutoNum type="arabicPeriod" startAt="6"/>
              <a:defRPr sz="1600" b="1" cap="none" baseline="0">
                <a:solidFill>
                  <a:schemeClr val="tx1"/>
                </a:solidFill>
                <a:latin typeface="+mj-lt"/>
              </a:defRPr>
            </a:lvl1pPr>
            <a:lvl2pPr marL="268288" indent="-268288">
              <a:spcBef>
                <a:spcPts val="0"/>
              </a:spcBef>
              <a:buFont typeface="Arial" panose="020B0604020202020204" pitchFamily="34" charset="0"/>
              <a:buChar char="•"/>
              <a:defRPr sz="1600" b="0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28" name="Textplatzhalter 2">
            <a:extLst>
              <a:ext uri="{FF2B5EF4-FFF2-40B4-BE49-F238E27FC236}">
                <a16:creationId xmlns:a16="http://schemas.microsoft.com/office/drawing/2014/main" id="{447B1AB9-DE38-41F2-B4C9-5C1AF08445D6}"/>
              </a:ext>
            </a:extLst>
          </p:cNvPr>
          <p:cNvSpPr>
            <a:spLocks noGrp="1"/>
          </p:cNvSpPr>
          <p:nvPr>
            <p:ph type="body" idx="24"/>
          </p:nvPr>
        </p:nvSpPr>
        <p:spPr>
          <a:xfrm>
            <a:off x="8654474" y="5015108"/>
            <a:ext cx="2667576" cy="540000"/>
          </a:xfrm>
          <a:solidFill>
            <a:srgbClr val="EBEBEB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none"/>
        </p:style>
        <p:txBody>
          <a:bodyPr lIns="90000" tIns="46800" anchor="t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 typeface="+mj-lt"/>
              <a:buNone/>
              <a:defRPr sz="1600" b="0" cap="none" baseline="0">
                <a:solidFill>
                  <a:schemeClr val="tx1"/>
                </a:solidFill>
                <a:latin typeface="+mj-lt"/>
              </a:defRPr>
            </a:lvl1pPr>
            <a:lvl2pPr marL="268288" indent="-268288">
              <a:spcBef>
                <a:spcPts val="0"/>
              </a:spcBef>
              <a:buFont typeface="Arial" panose="020B0604020202020204" pitchFamily="34" charset="0"/>
              <a:buChar char="•"/>
              <a:defRPr sz="1600" b="0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470A96C2-EDE3-4144-AD51-902F6AAF4705}"/>
              </a:ext>
            </a:extLst>
          </p:cNvPr>
          <p:cNvSpPr/>
          <p:nvPr userDrawn="1"/>
        </p:nvSpPr>
        <p:spPr>
          <a:xfrm>
            <a:off x="1054346" y="5721100"/>
            <a:ext cx="198382" cy="54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00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30" name="Textplatzhalter 2">
            <a:extLst>
              <a:ext uri="{FF2B5EF4-FFF2-40B4-BE49-F238E27FC236}">
                <a16:creationId xmlns:a16="http://schemas.microsoft.com/office/drawing/2014/main" id="{447B1AB9-DE38-41F2-B4C9-5C1AF08445D6}"/>
              </a:ext>
            </a:extLst>
          </p:cNvPr>
          <p:cNvSpPr>
            <a:spLocks noGrp="1"/>
          </p:cNvSpPr>
          <p:nvPr>
            <p:ph type="body" idx="25"/>
          </p:nvPr>
        </p:nvSpPr>
        <p:spPr>
          <a:xfrm>
            <a:off x="1425601" y="5721100"/>
            <a:ext cx="7056000" cy="540000"/>
          </a:xfr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none"/>
        </p:style>
        <p:txBody>
          <a:bodyPr lIns="90000" tIns="46800" anchor="t" anchorCtr="0">
            <a:noAutofit/>
          </a:bodyPr>
          <a:lstStyle>
            <a:lvl1pPr marL="268288" indent="-268288">
              <a:lnSpc>
                <a:spcPct val="90000"/>
              </a:lnSpc>
              <a:spcBef>
                <a:spcPts val="0"/>
              </a:spcBef>
              <a:buFont typeface="+mj-lt"/>
              <a:buAutoNum type="arabicPeriod" startAt="7"/>
              <a:defRPr sz="1600" b="1" cap="none" baseline="0">
                <a:solidFill>
                  <a:schemeClr val="tx1"/>
                </a:solidFill>
                <a:latin typeface="+mj-lt"/>
              </a:defRPr>
            </a:lvl1pPr>
            <a:lvl2pPr marL="268288" indent="-268288">
              <a:spcBef>
                <a:spcPts val="0"/>
              </a:spcBef>
              <a:buFont typeface="Arial" panose="020B0604020202020204" pitchFamily="34" charset="0"/>
              <a:buChar char="•"/>
              <a:defRPr sz="1600" b="0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1" name="Textplatzhalter 2">
            <a:extLst>
              <a:ext uri="{FF2B5EF4-FFF2-40B4-BE49-F238E27FC236}">
                <a16:creationId xmlns:a16="http://schemas.microsoft.com/office/drawing/2014/main" id="{447B1AB9-DE38-41F2-B4C9-5C1AF08445D6}"/>
              </a:ext>
            </a:extLst>
          </p:cNvPr>
          <p:cNvSpPr>
            <a:spLocks noGrp="1"/>
          </p:cNvSpPr>
          <p:nvPr>
            <p:ph type="body" idx="26"/>
          </p:nvPr>
        </p:nvSpPr>
        <p:spPr>
          <a:xfrm>
            <a:off x="8654474" y="5721100"/>
            <a:ext cx="2667576" cy="540000"/>
          </a:xfrm>
          <a:solidFill>
            <a:srgbClr val="EBEBEB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none"/>
        </p:style>
        <p:txBody>
          <a:bodyPr lIns="90000" tIns="46800" anchor="t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 typeface="+mj-lt"/>
              <a:buNone/>
              <a:defRPr sz="1600" b="0" cap="none" baseline="0">
                <a:solidFill>
                  <a:schemeClr val="tx1"/>
                </a:solidFill>
                <a:latin typeface="+mj-lt"/>
              </a:defRPr>
            </a:lvl1pPr>
            <a:lvl2pPr marL="268288" indent="-268288">
              <a:spcBef>
                <a:spcPts val="0"/>
              </a:spcBef>
              <a:buFont typeface="Arial" panose="020B0604020202020204" pitchFamily="34" charset="0"/>
              <a:buChar char="•"/>
              <a:defRPr sz="1600" b="0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32" name="Rechteck 31">
            <a:extLst>
              <a:ext uri="{FF2B5EF4-FFF2-40B4-BE49-F238E27FC236}">
                <a16:creationId xmlns:a16="http://schemas.microsoft.com/office/drawing/2014/main" id="{0AF09D32-A8D3-4D9A-A120-C9022530281A}"/>
              </a:ext>
            </a:extLst>
          </p:cNvPr>
          <p:cNvSpPr/>
          <p:nvPr userDrawn="1"/>
        </p:nvSpPr>
        <p:spPr>
          <a:xfrm>
            <a:off x="1063425" y="1485153"/>
            <a:ext cx="198382" cy="54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00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33" name="Rechteck 32">
            <a:extLst>
              <a:ext uri="{FF2B5EF4-FFF2-40B4-BE49-F238E27FC236}">
                <a16:creationId xmlns:a16="http://schemas.microsoft.com/office/drawing/2014/main" id="{C447F093-41FA-475B-8FF8-1B631EA6142B}"/>
              </a:ext>
            </a:extLst>
          </p:cNvPr>
          <p:cNvSpPr/>
          <p:nvPr userDrawn="1"/>
        </p:nvSpPr>
        <p:spPr>
          <a:xfrm>
            <a:off x="1063425" y="2191144"/>
            <a:ext cx="198382" cy="54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00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516F2D4A-AED6-4C64-9A90-A2D176E56C77}"/>
              </a:ext>
            </a:extLst>
          </p:cNvPr>
          <p:cNvSpPr/>
          <p:nvPr userDrawn="1"/>
        </p:nvSpPr>
        <p:spPr>
          <a:xfrm>
            <a:off x="1063425" y="2897135"/>
            <a:ext cx="198382" cy="54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00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35" name="Rechteck 34">
            <a:extLst>
              <a:ext uri="{FF2B5EF4-FFF2-40B4-BE49-F238E27FC236}">
                <a16:creationId xmlns:a16="http://schemas.microsoft.com/office/drawing/2014/main" id="{2F0C4C52-7ED6-4D4A-91EB-229BE535A6EA}"/>
              </a:ext>
            </a:extLst>
          </p:cNvPr>
          <p:cNvSpPr/>
          <p:nvPr userDrawn="1"/>
        </p:nvSpPr>
        <p:spPr>
          <a:xfrm>
            <a:off x="1063425" y="3603126"/>
            <a:ext cx="198382" cy="54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00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36" name="Rechteck 35">
            <a:extLst>
              <a:ext uri="{FF2B5EF4-FFF2-40B4-BE49-F238E27FC236}">
                <a16:creationId xmlns:a16="http://schemas.microsoft.com/office/drawing/2014/main" id="{B262B42B-C968-41BB-8FAA-553885757744}"/>
              </a:ext>
            </a:extLst>
          </p:cNvPr>
          <p:cNvSpPr/>
          <p:nvPr userDrawn="1"/>
        </p:nvSpPr>
        <p:spPr>
          <a:xfrm>
            <a:off x="1063425" y="4309117"/>
            <a:ext cx="198382" cy="54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00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2249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 Blöc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4CD514-0AEA-4CFC-B56A-8D6FD5AC2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95A63A5-7DEF-4077-A014-D98E7A6FA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de-DE"/>
              <a:t>12.07.2023</a:t>
            </a:r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6542C45-F5A1-4314-AD62-FE9B3F81C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e-CH"/>
              <a:t>Trägerschaft BBNE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9EEFD3B-267F-4F53-989D-7EDCE0959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3DBBF-17C4-49A5-95EA-AE430A4607C7}" type="slidenum">
              <a:rPr lang="de-CH" smtClean="0"/>
              <a:t>‹Nr.›</a:t>
            </a:fld>
            <a:endParaRPr lang="de-CH"/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447B1AB9-DE38-41F2-B4C9-5C1AF08445D6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1055687" y="1494313"/>
            <a:ext cx="10252800" cy="604499"/>
          </a:xfrm>
          <a:solidFill>
            <a:srgbClr val="BABABA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none"/>
        </p:style>
        <p:txBody>
          <a:bodyPr lIns="90000" anchor="ctr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600" b="1" cap="none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8" name="Textplatzhalter 2">
            <a:extLst>
              <a:ext uri="{FF2B5EF4-FFF2-40B4-BE49-F238E27FC236}">
                <a16:creationId xmlns:a16="http://schemas.microsoft.com/office/drawing/2014/main" id="{447B1AB9-DE38-41F2-B4C9-5C1AF08445D6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1063425" y="4272393"/>
            <a:ext cx="10252800" cy="604499"/>
          </a:xfrm>
          <a:solidFill>
            <a:srgbClr val="BABABA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none"/>
        </p:style>
        <p:txBody>
          <a:bodyPr lIns="90000" anchor="ctr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600" b="1" cap="none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9" name="Textplatzhalter 2">
            <a:extLst>
              <a:ext uri="{FF2B5EF4-FFF2-40B4-BE49-F238E27FC236}">
                <a16:creationId xmlns:a16="http://schemas.microsoft.com/office/drawing/2014/main" id="{447B1AB9-DE38-41F2-B4C9-5C1AF08445D6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1063425" y="3577873"/>
            <a:ext cx="10252800" cy="604499"/>
          </a:xfrm>
          <a:solidFill>
            <a:srgbClr val="BABABA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none"/>
        </p:style>
        <p:txBody>
          <a:bodyPr lIns="90000" anchor="ctr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600" b="1" cap="none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447B1AB9-DE38-41F2-B4C9-5C1AF08445D6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1063425" y="2883353"/>
            <a:ext cx="10252800" cy="604499"/>
          </a:xfrm>
          <a:solidFill>
            <a:srgbClr val="BABABA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none"/>
        </p:style>
        <p:txBody>
          <a:bodyPr lIns="90000" anchor="ctr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600" b="1" cap="none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1" name="Textplatzhalter 2">
            <a:extLst>
              <a:ext uri="{FF2B5EF4-FFF2-40B4-BE49-F238E27FC236}">
                <a16:creationId xmlns:a16="http://schemas.microsoft.com/office/drawing/2014/main" id="{447B1AB9-DE38-41F2-B4C9-5C1AF08445D6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1063425" y="4966913"/>
            <a:ext cx="10252800" cy="604499"/>
          </a:xfrm>
          <a:solidFill>
            <a:srgbClr val="BABABA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none"/>
        </p:style>
        <p:txBody>
          <a:bodyPr lIns="90000" anchor="ctr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600" b="1" cap="none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2" name="Textplatzhalter 2">
            <a:extLst>
              <a:ext uri="{FF2B5EF4-FFF2-40B4-BE49-F238E27FC236}">
                <a16:creationId xmlns:a16="http://schemas.microsoft.com/office/drawing/2014/main" id="{447B1AB9-DE38-41F2-B4C9-5C1AF08445D6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1063425" y="5661430"/>
            <a:ext cx="10252800" cy="604499"/>
          </a:xfrm>
          <a:solidFill>
            <a:srgbClr val="BABABA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none"/>
        </p:style>
        <p:txBody>
          <a:bodyPr lIns="90000" anchor="ctr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600" b="1" cap="none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3" name="Textplatzhalter 2">
            <a:extLst>
              <a:ext uri="{FF2B5EF4-FFF2-40B4-BE49-F238E27FC236}">
                <a16:creationId xmlns:a16="http://schemas.microsoft.com/office/drawing/2014/main" id="{447B1AB9-DE38-41F2-B4C9-5C1AF08445D6}"/>
              </a:ext>
            </a:extLst>
          </p:cNvPr>
          <p:cNvSpPr>
            <a:spLocks noGrp="1"/>
          </p:cNvSpPr>
          <p:nvPr>
            <p:ph type="body" idx="19"/>
          </p:nvPr>
        </p:nvSpPr>
        <p:spPr>
          <a:xfrm>
            <a:off x="1055686" y="2188833"/>
            <a:ext cx="10252800" cy="604499"/>
          </a:xfrm>
          <a:solidFill>
            <a:srgbClr val="BABABA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none"/>
        </p:style>
        <p:txBody>
          <a:bodyPr lIns="90000" anchor="ctr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1600" b="1" cap="none" baseline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282607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halt mit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4CD514-0AEA-4CFC-B56A-8D6FD5AC2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108C1E8-DAFD-4FB5-99D9-A58CBDE3F5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3548" y="1419571"/>
            <a:ext cx="10273265" cy="4841529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95A63A5-7DEF-4077-A014-D98E7A6FA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de-DE"/>
              <a:t>12.07.2023</a:t>
            </a:r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6542C45-F5A1-4314-AD62-FE9B3F81C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de-CH"/>
              <a:t>Trägerschaft BBNE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9EEFD3B-267F-4F53-989D-7EDCE0959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3DBBF-17C4-49A5-95EA-AE430A4607C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36949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4CD514-0AEA-4CFC-B56A-8D6FD5AC2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95A63A5-7DEF-4077-A014-D98E7A6FA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de-DE"/>
              <a:t>12.07.2023</a:t>
            </a:r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6542C45-F5A1-4314-AD62-FE9B3F81C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e-CH"/>
              <a:t>Trägerschaft BBNE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9EEFD3B-267F-4F53-989D-7EDCE0959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3DBBF-17C4-49A5-95EA-AE430A4607C7}" type="slidenum">
              <a:rPr lang="de-CH" smtClean="0"/>
              <a:t>‹Nr.›</a:t>
            </a:fld>
            <a:endParaRPr lang="de-CH"/>
          </a:p>
        </p:txBody>
      </p:sp>
      <p:sp>
        <p:nvSpPr>
          <p:cNvPr id="8" name="Tabellenplatzhalter 7"/>
          <p:cNvSpPr>
            <a:spLocks noGrp="1"/>
          </p:cNvSpPr>
          <p:nvPr>
            <p:ph type="tbl" sz="quarter" idx="13"/>
          </p:nvPr>
        </p:nvSpPr>
        <p:spPr>
          <a:xfrm>
            <a:off x="1063424" y="1481138"/>
            <a:ext cx="10263389" cy="477996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Tabelle durch Klicken auf Symbol hinzufügen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14057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li+Inhalt 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4B0AA5-FECB-4814-B058-EB5C8A288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65BA32F-7A3D-4B42-9209-1708EEC97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de-DE"/>
              <a:t>12.07.2023</a:t>
            </a:r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3A7854F-79AE-49DB-8F47-C44D3E1F5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e-CH"/>
              <a:t>Trägerschaft BBNE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01ACF6A-4878-41C0-944A-4CA9D6123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3DBBF-17C4-49A5-95EA-AE430A4607C7}" type="slidenum">
              <a:rPr lang="de-CH" smtClean="0"/>
              <a:t>‹Nr.›</a:t>
            </a:fld>
            <a:endParaRPr lang="de-CH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3"/>
          </p:nvPr>
        </p:nvSpPr>
        <p:spPr>
          <a:xfrm>
            <a:off x="1063485" y="1481138"/>
            <a:ext cx="4860000" cy="478286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8" name="Inhaltsplatzhalter 3">
            <a:extLst>
              <a:ext uri="{FF2B5EF4-FFF2-40B4-BE49-F238E27FC236}">
                <a16:creationId xmlns:a16="http://schemas.microsoft.com/office/drawing/2014/main" id="{0FA62093-F395-4D2C-8BAF-620540C4A6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66813" y="1421296"/>
            <a:ext cx="4860000" cy="4839804"/>
          </a:xfrm>
        </p:spPr>
        <p:txBody>
          <a:bodyPr/>
          <a:lstStyle>
            <a:lvl1pPr>
              <a:spcBef>
                <a:spcPts val="1000"/>
              </a:spcBef>
              <a:defRPr/>
            </a:lvl1pPr>
            <a:lvl2pPr marL="625475" indent="-268288">
              <a:buFont typeface="Arial" panose="020B0604020202020204" pitchFamily="34" charset="0"/>
              <a:buChar char="–"/>
              <a:defRPr/>
            </a:lvl2pPr>
            <a:lvl3pPr marL="893763" indent="-268288">
              <a:buFont typeface="Arial" panose="020B0604020202020204" pitchFamily="34" charset="0"/>
              <a:buChar char="–"/>
              <a:defRPr/>
            </a:lvl3pPr>
            <a:lvl4pPr marL="1163638" indent="-269875">
              <a:buFont typeface="Arial" panose="020B0604020202020204" pitchFamily="34" charset="0"/>
              <a:buChar char="–"/>
              <a:defRPr/>
            </a:lvl4pPr>
            <a:lvl5pPr marL="1431925" indent="-268288">
              <a:buFont typeface="Arial" panose="020B0604020202020204" pitchFamily="34" charset="0"/>
              <a:buChar char="–"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6646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alt li+Bild 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4B0AA5-FECB-4814-B058-EB5C8A288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FA62093-F395-4D2C-8BAF-620540C4A6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55687" y="1421296"/>
            <a:ext cx="4860000" cy="4839804"/>
          </a:xfrm>
        </p:spPr>
        <p:txBody>
          <a:bodyPr/>
          <a:lstStyle>
            <a:lvl1pPr>
              <a:spcBef>
                <a:spcPts val="1000"/>
              </a:spcBef>
              <a:defRPr/>
            </a:lvl1pPr>
            <a:lvl2pPr marL="625475" indent="-268288">
              <a:buFont typeface="Arial" panose="020B0604020202020204" pitchFamily="34" charset="0"/>
              <a:buChar char="–"/>
              <a:defRPr/>
            </a:lvl2pPr>
            <a:lvl3pPr marL="893763" indent="-268288">
              <a:buFont typeface="Arial" panose="020B0604020202020204" pitchFamily="34" charset="0"/>
              <a:buChar char="–"/>
              <a:defRPr/>
            </a:lvl3pPr>
            <a:lvl4pPr marL="1163638" indent="-269875">
              <a:buFont typeface="Arial" panose="020B0604020202020204" pitchFamily="34" charset="0"/>
              <a:buChar char="–"/>
              <a:defRPr/>
            </a:lvl4pPr>
            <a:lvl5pPr marL="1431925" indent="-268288">
              <a:buFont typeface="Arial" panose="020B0604020202020204" pitchFamily="34" charset="0"/>
              <a:buChar char="–"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65BA32F-7A3D-4B42-9209-1708EEC97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de-DE"/>
              <a:t>12.07.2023</a:t>
            </a:r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3A7854F-79AE-49DB-8F47-C44D3E1F5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de-CH"/>
              <a:t>Trägerschaft BBNE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01ACF6A-4878-41C0-944A-4CA9D6123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3DBBF-17C4-49A5-95EA-AE430A4607C7}" type="slidenum">
              <a:rPr lang="de-CH" smtClean="0"/>
              <a:t>‹Nr.›</a:t>
            </a:fld>
            <a:endParaRPr lang="de-CH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3"/>
          </p:nvPr>
        </p:nvSpPr>
        <p:spPr>
          <a:xfrm>
            <a:off x="6466813" y="1481138"/>
            <a:ext cx="4860000" cy="477996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39524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iesstext li+Bild 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4B0AA5-FECB-4814-B058-EB5C8A288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65BA32F-7A3D-4B42-9209-1708EEC97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de-DE"/>
              <a:t>12.07.2023</a:t>
            </a:r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3A7854F-79AE-49DB-8F47-C44D3E1F5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de-CH"/>
              <a:t>Trägerschaft BBNE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01ACF6A-4878-41C0-944A-4CA9D6123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3DBBF-17C4-49A5-95EA-AE430A4607C7}" type="slidenum">
              <a:rPr lang="de-CH" smtClean="0"/>
              <a:t>‹Nr.›</a:t>
            </a:fld>
            <a:endParaRPr lang="de-CH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4"/>
          </p:nvPr>
        </p:nvSpPr>
        <p:spPr>
          <a:xfrm>
            <a:off x="1055688" y="1421296"/>
            <a:ext cx="4860000" cy="4839804"/>
          </a:xfrm>
        </p:spPr>
        <p:txBody>
          <a:bodyPr/>
          <a:lstStyle>
            <a:lvl1pPr marL="0" indent="0">
              <a:spcBef>
                <a:spcPts val="1000"/>
              </a:spcBef>
              <a:buNone/>
              <a:defRPr/>
            </a:lvl1pPr>
            <a:lvl2pPr marL="361950" indent="-361950">
              <a:buFont typeface="Arial" panose="020B0604020202020204" pitchFamily="34" charset="0"/>
              <a:buChar char="•"/>
              <a:defRPr/>
            </a:lvl2pPr>
            <a:lvl3pPr marL="628650" indent="-268288">
              <a:defRPr/>
            </a:lvl3pPr>
            <a:lvl4pPr marL="895350" indent="-268288">
              <a:defRPr/>
            </a:lvl4pPr>
            <a:lvl5pPr marL="1162050" indent="-268288"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10" name="Bildplatzhalter 8"/>
          <p:cNvSpPr>
            <a:spLocks noGrp="1"/>
          </p:cNvSpPr>
          <p:nvPr>
            <p:ph type="pic" sz="quarter" idx="13"/>
          </p:nvPr>
        </p:nvSpPr>
        <p:spPr>
          <a:xfrm>
            <a:off x="6466813" y="1481138"/>
            <a:ext cx="4860000" cy="477996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36842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alt li+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4B0AA5-FECB-4814-B058-EB5C8A288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FA62093-F395-4D2C-8BAF-620540C4A6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63845" y="1422000"/>
            <a:ext cx="4860000" cy="4839100"/>
          </a:xfrm>
        </p:spPr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65BA32F-7A3D-4B42-9209-1708EEC97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de-DE"/>
              <a:t>12.07.2023</a:t>
            </a:r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3A7854F-79AE-49DB-8F47-C44D3E1F5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e-CH"/>
              <a:t>Trägerschaft BBNE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01ACF6A-4878-41C0-944A-4CA9D6123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3DBBF-17C4-49A5-95EA-AE430A4607C7}" type="slidenum">
              <a:rPr lang="de-CH" smtClean="0"/>
              <a:t>‹Nr.›</a:t>
            </a:fld>
            <a:endParaRPr lang="de-CH"/>
          </a:p>
        </p:txBody>
      </p:sp>
      <p:sp>
        <p:nvSpPr>
          <p:cNvPr id="10" name="Inhaltsplatzhalter 3">
            <a:extLst>
              <a:ext uri="{FF2B5EF4-FFF2-40B4-BE49-F238E27FC236}">
                <a16:creationId xmlns:a16="http://schemas.microsoft.com/office/drawing/2014/main" id="{0FA62093-F395-4D2C-8BAF-620540C4A674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1055688" y="1421999"/>
            <a:ext cx="4860000" cy="4849591"/>
          </a:xfrm>
        </p:spPr>
        <p:txBody>
          <a:bodyPr/>
          <a:lstStyle>
            <a:lvl1pPr>
              <a:spcBef>
                <a:spcPts val="1000"/>
              </a:spcBef>
              <a:defRPr/>
            </a:lvl1pPr>
            <a:lvl2pPr marL="625475" indent="-268288">
              <a:buFont typeface="Arial" panose="020B0604020202020204" pitchFamily="34" charset="0"/>
              <a:buChar char="–"/>
              <a:defRPr/>
            </a:lvl2pPr>
            <a:lvl3pPr marL="893763" indent="-268288">
              <a:buFont typeface="Arial" panose="020B0604020202020204" pitchFamily="34" charset="0"/>
              <a:buChar char="–"/>
              <a:defRPr/>
            </a:lvl3pPr>
            <a:lvl4pPr marL="1163638" indent="-269875">
              <a:buFont typeface="Arial" panose="020B0604020202020204" pitchFamily="34" charset="0"/>
              <a:buChar char="–"/>
              <a:defRPr/>
            </a:lvl4pPr>
            <a:lvl5pPr marL="1431925" indent="-268288">
              <a:buFont typeface="Arial" panose="020B0604020202020204" pitchFamily="34" charset="0"/>
              <a:buChar char="–"/>
              <a:defRPr/>
            </a:lvl5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60819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E620366E-6E21-4061-96B4-2B9ECE2DB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8" y="168965"/>
            <a:ext cx="9976746" cy="721957"/>
          </a:xfrm>
          <a:prstGeom prst="rect">
            <a:avLst/>
          </a:prstGeom>
        </p:spPr>
        <p:txBody>
          <a:bodyPr vert="horz" wrap="square" lIns="0" tIns="45720" rIns="91440" bIns="45720" rtlCol="0" anchor="t" anchorCtr="0">
            <a:noAutofit/>
          </a:bodyPr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DA42075-98DA-4B36-8303-227D1A2400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3548" y="1419571"/>
            <a:ext cx="10273265" cy="4841529"/>
          </a:xfrm>
          <a:prstGeom prst="rect">
            <a:avLst/>
          </a:prstGeom>
        </p:spPr>
        <p:txBody>
          <a:bodyPr vert="horz" lIns="0" tIns="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7A5C0B4-6E87-4C10-8A90-E556D54462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27025" y="6494556"/>
            <a:ext cx="1566898" cy="180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r"/>
            <a:r>
              <a:rPr lang="de-DE"/>
              <a:t>12.07.2023</a:t>
            </a:r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E37CC10-F212-4201-B7B7-95143B3291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33523" y="6493136"/>
            <a:ext cx="8813990" cy="180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algn="r"/>
            <a:r>
              <a:rPr lang="de-CH"/>
              <a:t>Trägerschaft BBNE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C1061E1-0A11-4E62-8DEB-1D0E4C20B4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3425" y="6494556"/>
            <a:ext cx="324000" cy="18000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F1C3DBBF-17C4-49A5-95EA-AE430A4607C7}" type="slidenum">
              <a:rPr lang="de-CH" smtClean="0"/>
              <a:pPr/>
              <a:t>‹Nr.›</a:t>
            </a:fld>
            <a:endParaRPr lang="de-CH"/>
          </a:p>
        </p:txBody>
      </p: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4A5E7FFD-4D2B-46CC-824E-27A0B4452787}"/>
              </a:ext>
            </a:extLst>
          </p:cNvPr>
          <p:cNvCxnSpPr>
            <a:cxnSpLocks/>
          </p:cNvCxnSpPr>
          <p:nvPr userDrawn="1"/>
        </p:nvCxnSpPr>
        <p:spPr>
          <a:xfrm>
            <a:off x="1065600" y="1022400"/>
            <a:ext cx="10822173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fik 6">
            <a:extLst>
              <a:ext uri="{FF2B5EF4-FFF2-40B4-BE49-F238E27FC236}">
                <a16:creationId xmlns:a16="http://schemas.microsoft.com/office/drawing/2014/main" id="{96DE564A-26C6-DF35-6D43-4608E7111038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1136312" y="226315"/>
            <a:ext cx="751461" cy="59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964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934" r:id="rId2"/>
    <p:sldLayoutId id="2147483839" r:id="rId3"/>
    <p:sldLayoutId id="2147483840" r:id="rId4"/>
    <p:sldLayoutId id="2147483842" r:id="rId5"/>
    <p:sldLayoutId id="2147483843" r:id="rId6"/>
    <p:sldLayoutId id="2147483846" r:id="rId7"/>
    <p:sldLayoutId id="2147483848" r:id="rId8"/>
    <p:sldLayoutId id="2147483849" r:id="rId9"/>
    <p:sldLayoutId id="2147483856" r:id="rId10"/>
    <p:sldLayoutId id="2147483857" r:id="rId11"/>
  </p:sldLayoutIdLst>
  <p:hf hdr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22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57188" indent="-357188" algn="l" defTabSz="914400" rtl="0" eaLnBrk="1" latinLnBrk="0" hangingPunct="1">
        <a:lnSpc>
          <a:spcPct val="100000"/>
        </a:lnSpc>
        <a:spcBef>
          <a:spcPts val="48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25475" indent="-268288" algn="l" defTabSz="914400" rtl="0" eaLnBrk="1" latinLnBrk="0" hangingPunct="1">
        <a:lnSpc>
          <a:spcPct val="100000"/>
        </a:lnSpc>
        <a:spcBef>
          <a:spcPts val="48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93763" indent="-268288" algn="l" defTabSz="914400" rtl="0" eaLnBrk="1" latinLnBrk="0" hangingPunct="1">
        <a:lnSpc>
          <a:spcPct val="100000"/>
        </a:lnSpc>
        <a:spcBef>
          <a:spcPts val="48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63638" indent="-269875" algn="l" defTabSz="914400" rtl="0" eaLnBrk="1" latinLnBrk="0" hangingPunct="1">
        <a:lnSpc>
          <a:spcPct val="100000"/>
        </a:lnSpc>
        <a:spcBef>
          <a:spcPts val="48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31925" indent="-268288" algn="l" defTabSz="914400" rtl="0" eaLnBrk="1" latinLnBrk="0" hangingPunct="1">
        <a:lnSpc>
          <a:spcPct val="100000"/>
        </a:lnSpc>
        <a:spcBef>
          <a:spcPts val="48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7463" userDrawn="1">
          <p15:clr>
            <a:srgbClr val="F26B43"/>
          </p15:clr>
        </p15:guide>
        <p15:guide id="2" orient="horz" pos="2273" userDrawn="1">
          <p15:clr>
            <a:srgbClr val="F26B43"/>
          </p15:clr>
        </p15:guide>
        <p15:guide id="3" pos="665" userDrawn="1">
          <p15:clr>
            <a:srgbClr val="F26B43"/>
          </p15:clr>
        </p15:guide>
        <p15:guide id="4" orient="horz" pos="4178" userDrawn="1">
          <p15:clr>
            <a:srgbClr val="F26B43"/>
          </p15:clr>
        </p15:guide>
        <p15:guide id="5" orient="horz" pos="933" userDrawn="1">
          <p15:clr>
            <a:srgbClr val="F26B43"/>
          </p15:clr>
        </p15:guide>
        <p15:guide id="6" orient="horz" pos="294" userDrawn="1">
          <p15:clr>
            <a:srgbClr val="F26B43"/>
          </p15:clr>
        </p15:guide>
        <p15:guide id="7" orient="horz" pos="3944" userDrawn="1">
          <p15:clr>
            <a:srgbClr val="F26B43"/>
          </p15:clr>
        </p15:guide>
        <p15:guide id="8" orient="horz" pos="495" userDrawn="1">
          <p15:clr>
            <a:srgbClr val="F26B43"/>
          </p15:clr>
        </p15:guide>
        <p15:guide id="9" orient="horz" pos="640" userDrawn="1">
          <p15:clr>
            <a:srgbClr val="F26B43"/>
          </p15:clr>
        </p15:guide>
        <p15:guide id="10" pos="713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13" Type="http://schemas.openxmlformats.org/officeDocument/2006/relationships/image" Target="../media/image18.png"/><Relationship Id="rId18" Type="http://schemas.openxmlformats.org/officeDocument/2006/relationships/image" Target="../media/image23.svg"/><Relationship Id="rId26" Type="http://schemas.openxmlformats.org/officeDocument/2006/relationships/image" Target="../media/image31.svg"/><Relationship Id="rId3" Type="http://schemas.openxmlformats.org/officeDocument/2006/relationships/image" Target="../media/image8.png"/><Relationship Id="rId21" Type="http://schemas.openxmlformats.org/officeDocument/2006/relationships/image" Target="../media/image26.png"/><Relationship Id="rId7" Type="http://schemas.openxmlformats.org/officeDocument/2006/relationships/image" Target="../media/image12.png"/><Relationship Id="rId12" Type="http://schemas.openxmlformats.org/officeDocument/2006/relationships/image" Target="../media/image17.svg"/><Relationship Id="rId17" Type="http://schemas.openxmlformats.org/officeDocument/2006/relationships/image" Target="../media/image22.png"/><Relationship Id="rId25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21.svg"/><Relationship Id="rId20" Type="http://schemas.openxmlformats.org/officeDocument/2006/relationships/image" Target="../media/image25.svg"/><Relationship Id="rId29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svg"/><Relationship Id="rId11" Type="http://schemas.openxmlformats.org/officeDocument/2006/relationships/image" Target="../media/image16.png"/><Relationship Id="rId24" Type="http://schemas.openxmlformats.org/officeDocument/2006/relationships/image" Target="../media/image29.sv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23" Type="http://schemas.openxmlformats.org/officeDocument/2006/relationships/image" Target="../media/image28.png"/><Relationship Id="rId28" Type="http://schemas.openxmlformats.org/officeDocument/2006/relationships/image" Target="../media/image33.svg"/><Relationship Id="rId10" Type="http://schemas.openxmlformats.org/officeDocument/2006/relationships/image" Target="../media/image15.svg"/><Relationship Id="rId19" Type="http://schemas.openxmlformats.org/officeDocument/2006/relationships/image" Target="../media/image24.png"/><Relationship Id="rId4" Type="http://schemas.openxmlformats.org/officeDocument/2006/relationships/image" Target="../media/image9.svg"/><Relationship Id="rId9" Type="http://schemas.openxmlformats.org/officeDocument/2006/relationships/image" Target="../media/image14.png"/><Relationship Id="rId14" Type="http://schemas.openxmlformats.org/officeDocument/2006/relationships/image" Target="../media/image19.svg"/><Relationship Id="rId22" Type="http://schemas.openxmlformats.org/officeDocument/2006/relationships/image" Target="../media/image27.svg"/><Relationship Id="rId27" Type="http://schemas.openxmlformats.org/officeDocument/2006/relationships/image" Target="../media/image32.png"/><Relationship Id="rId30" Type="http://schemas.openxmlformats.org/officeDocument/2006/relationships/image" Target="../media/image35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13" Type="http://schemas.openxmlformats.org/officeDocument/2006/relationships/image" Target="../media/image28.png"/><Relationship Id="rId18" Type="http://schemas.openxmlformats.org/officeDocument/2006/relationships/image" Target="../media/image33.svg"/><Relationship Id="rId26" Type="http://schemas.openxmlformats.org/officeDocument/2006/relationships/image" Target="../media/image15.svg"/><Relationship Id="rId3" Type="http://schemas.openxmlformats.org/officeDocument/2006/relationships/image" Target="../media/image18.png"/><Relationship Id="rId21" Type="http://schemas.openxmlformats.org/officeDocument/2006/relationships/image" Target="../media/image10.png"/><Relationship Id="rId7" Type="http://schemas.openxmlformats.org/officeDocument/2006/relationships/image" Target="../media/image22.png"/><Relationship Id="rId12" Type="http://schemas.openxmlformats.org/officeDocument/2006/relationships/image" Target="../media/image27.svg"/><Relationship Id="rId17" Type="http://schemas.openxmlformats.org/officeDocument/2006/relationships/image" Target="../media/image32.png"/><Relationship Id="rId25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31.svg"/><Relationship Id="rId20" Type="http://schemas.openxmlformats.org/officeDocument/2006/relationships/image" Target="../media/image9.svg"/><Relationship Id="rId29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svg"/><Relationship Id="rId11" Type="http://schemas.openxmlformats.org/officeDocument/2006/relationships/image" Target="../media/image26.png"/><Relationship Id="rId24" Type="http://schemas.openxmlformats.org/officeDocument/2006/relationships/image" Target="../media/image13.sv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23" Type="http://schemas.openxmlformats.org/officeDocument/2006/relationships/image" Target="../media/image12.png"/><Relationship Id="rId28" Type="http://schemas.openxmlformats.org/officeDocument/2006/relationships/image" Target="../media/image17.svg"/><Relationship Id="rId10" Type="http://schemas.openxmlformats.org/officeDocument/2006/relationships/image" Target="../media/image25.svg"/><Relationship Id="rId19" Type="http://schemas.openxmlformats.org/officeDocument/2006/relationships/image" Target="../media/image8.png"/><Relationship Id="rId4" Type="http://schemas.openxmlformats.org/officeDocument/2006/relationships/image" Target="../media/image19.svg"/><Relationship Id="rId9" Type="http://schemas.openxmlformats.org/officeDocument/2006/relationships/image" Target="../media/image24.png"/><Relationship Id="rId14" Type="http://schemas.openxmlformats.org/officeDocument/2006/relationships/image" Target="../media/image29.svg"/><Relationship Id="rId22" Type="http://schemas.openxmlformats.org/officeDocument/2006/relationships/image" Target="../media/image11.svg"/><Relationship Id="rId27" Type="http://schemas.openxmlformats.org/officeDocument/2006/relationships/image" Target="../media/image16.png"/><Relationship Id="rId30" Type="http://schemas.openxmlformats.org/officeDocument/2006/relationships/image" Target="../media/image35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13" Type="http://schemas.openxmlformats.org/officeDocument/2006/relationships/image" Target="../media/image28.png"/><Relationship Id="rId18" Type="http://schemas.openxmlformats.org/officeDocument/2006/relationships/image" Target="../media/image33.svg"/><Relationship Id="rId26" Type="http://schemas.openxmlformats.org/officeDocument/2006/relationships/image" Target="../media/image15.svg"/><Relationship Id="rId3" Type="http://schemas.openxmlformats.org/officeDocument/2006/relationships/image" Target="../media/image18.png"/><Relationship Id="rId21" Type="http://schemas.openxmlformats.org/officeDocument/2006/relationships/image" Target="../media/image10.png"/><Relationship Id="rId7" Type="http://schemas.openxmlformats.org/officeDocument/2006/relationships/image" Target="../media/image22.png"/><Relationship Id="rId12" Type="http://schemas.openxmlformats.org/officeDocument/2006/relationships/image" Target="../media/image27.svg"/><Relationship Id="rId17" Type="http://schemas.openxmlformats.org/officeDocument/2006/relationships/image" Target="../media/image32.png"/><Relationship Id="rId25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31.svg"/><Relationship Id="rId20" Type="http://schemas.openxmlformats.org/officeDocument/2006/relationships/image" Target="../media/image9.svg"/><Relationship Id="rId29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svg"/><Relationship Id="rId11" Type="http://schemas.openxmlformats.org/officeDocument/2006/relationships/image" Target="../media/image26.png"/><Relationship Id="rId24" Type="http://schemas.openxmlformats.org/officeDocument/2006/relationships/image" Target="../media/image13.sv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23" Type="http://schemas.openxmlformats.org/officeDocument/2006/relationships/image" Target="../media/image12.png"/><Relationship Id="rId28" Type="http://schemas.openxmlformats.org/officeDocument/2006/relationships/image" Target="../media/image17.svg"/><Relationship Id="rId10" Type="http://schemas.openxmlformats.org/officeDocument/2006/relationships/image" Target="../media/image25.svg"/><Relationship Id="rId19" Type="http://schemas.openxmlformats.org/officeDocument/2006/relationships/image" Target="../media/image8.png"/><Relationship Id="rId31" Type="http://schemas.openxmlformats.org/officeDocument/2006/relationships/image" Target="../media/image36.png"/><Relationship Id="rId4" Type="http://schemas.openxmlformats.org/officeDocument/2006/relationships/image" Target="../media/image19.svg"/><Relationship Id="rId9" Type="http://schemas.openxmlformats.org/officeDocument/2006/relationships/image" Target="../media/image24.png"/><Relationship Id="rId14" Type="http://schemas.openxmlformats.org/officeDocument/2006/relationships/image" Target="../media/image29.svg"/><Relationship Id="rId22" Type="http://schemas.openxmlformats.org/officeDocument/2006/relationships/image" Target="../media/image11.svg"/><Relationship Id="rId27" Type="http://schemas.openxmlformats.org/officeDocument/2006/relationships/image" Target="../media/image16.png"/><Relationship Id="rId30" Type="http://schemas.openxmlformats.org/officeDocument/2006/relationships/image" Target="../media/image35.sv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13" Type="http://schemas.openxmlformats.org/officeDocument/2006/relationships/image" Target="../media/image10.png"/><Relationship Id="rId18" Type="http://schemas.openxmlformats.org/officeDocument/2006/relationships/image" Target="../media/image15.svg"/><Relationship Id="rId26" Type="http://schemas.openxmlformats.org/officeDocument/2006/relationships/hyperlink" Target="https://view.officeapps.live.com/op/view.aspx?src=https%3A%2F%2Fwww.netzelektriker.ch%2Fsites%2Fdefault%2Ffiles%2F2023-03%2F20230201-bgbne-bet-ap-en-de.xlsx&amp;wdOrigin=BROWSELINK" TargetMode="External"/><Relationship Id="rId3" Type="http://schemas.openxmlformats.org/officeDocument/2006/relationships/image" Target="../media/image18.png"/><Relationship Id="rId21" Type="http://schemas.openxmlformats.org/officeDocument/2006/relationships/image" Target="../media/image37.png"/><Relationship Id="rId7" Type="http://schemas.openxmlformats.org/officeDocument/2006/relationships/image" Target="../media/image30.png"/><Relationship Id="rId12" Type="http://schemas.openxmlformats.org/officeDocument/2006/relationships/image" Target="../media/image9.svg"/><Relationship Id="rId17" Type="http://schemas.openxmlformats.org/officeDocument/2006/relationships/image" Target="../media/image14.png"/><Relationship Id="rId25" Type="http://schemas.openxmlformats.org/officeDocument/2006/relationships/image" Target="../media/image23.sv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13.svg"/><Relationship Id="rId20" Type="http://schemas.openxmlformats.org/officeDocument/2006/relationships/image" Target="../media/image17.sv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svg"/><Relationship Id="rId11" Type="http://schemas.openxmlformats.org/officeDocument/2006/relationships/image" Target="../media/image8.png"/><Relationship Id="rId24" Type="http://schemas.openxmlformats.org/officeDocument/2006/relationships/image" Target="../media/image22.png"/><Relationship Id="rId5" Type="http://schemas.openxmlformats.org/officeDocument/2006/relationships/image" Target="../media/image28.png"/><Relationship Id="rId15" Type="http://schemas.openxmlformats.org/officeDocument/2006/relationships/image" Target="../media/image12.png"/><Relationship Id="rId23" Type="http://schemas.openxmlformats.org/officeDocument/2006/relationships/image" Target="../media/image21.svg"/><Relationship Id="rId28" Type="http://schemas.openxmlformats.org/officeDocument/2006/relationships/hyperlink" Target="https://view.officeapps.live.com/op/view.aspx?src=https%3A%2F%2Fwww.netzelektriker.ch%2Fsites%2Fdefault%2Ffiles%2F2023-03%2F20230201-bgbne-bet-ap-fl-de.xlsx&amp;wdOrigin=BROWSELINK" TargetMode="External"/><Relationship Id="rId10" Type="http://schemas.openxmlformats.org/officeDocument/2006/relationships/image" Target="../media/image33.svg"/><Relationship Id="rId19" Type="http://schemas.openxmlformats.org/officeDocument/2006/relationships/image" Target="../media/image16.png"/><Relationship Id="rId4" Type="http://schemas.openxmlformats.org/officeDocument/2006/relationships/image" Target="../media/image19.svg"/><Relationship Id="rId9" Type="http://schemas.openxmlformats.org/officeDocument/2006/relationships/image" Target="../media/image32.png"/><Relationship Id="rId14" Type="http://schemas.openxmlformats.org/officeDocument/2006/relationships/image" Target="../media/image11.svg"/><Relationship Id="rId22" Type="http://schemas.openxmlformats.org/officeDocument/2006/relationships/image" Target="../media/image20.png"/><Relationship Id="rId27" Type="http://schemas.openxmlformats.org/officeDocument/2006/relationships/hyperlink" Target="https://view.officeapps.live.com/op/view.aspx?src=https%3A%2F%2Fwww.netzelektriker.ch%2Fsites%2Fdefault%2Ffiles%2F2023-03%2F20230201-bgbne-bet-ap-tel-de.xlsx&amp;wdOrigin=BROWSELINK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netzelektriker.ch/hilfsmittel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view.officeapps.live.com/op/view.aspx?src=https%3A%2F%2Fwww.netzelektriker.ch%2Fsites%2Fdefault%2Ffiles%2F2023-03%2F20230201-bgbne-bet-ap-en-de.xlsx&amp;wdOrigin=BROWSELINK" TargetMode="External"/><Relationship Id="rId5" Type="http://schemas.openxmlformats.org/officeDocument/2006/relationships/image" Target="../media/image39.png"/><Relationship Id="rId4" Type="http://schemas.openxmlformats.org/officeDocument/2006/relationships/image" Target="../media/image19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etzelektriker.ch/hilfsmittel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etzelektriker.ch/hilfsmittel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2.emf"/><Relationship Id="rId5" Type="http://schemas.openxmlformats.org/officeDocument/2006/relationships/image" Target="../media/image41.emf"/><Relationship Id="rId4" Type="http://schemas.openxmlformats.org/officeDocument/2006/relationships/image" Target="../media/image40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Tiziano.maeder@aew.ch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mailto:barbara.brun@strom.ch" TargetMode="External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erufsbildung.ch/dyn/28775.aspx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etzelektriker.ch/sites/default/files/2023-03/20230201-bgbne-bet-sina-gen-de.pdf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9.png"/><Relationship Id="rId4" Type="http://schemas.openxmlformats.org/officeDocument/2006/relationships/hyperlink" Target="https://www.netzelektriker.ch/hilfsmittel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2.png"/><Relationship Id="rId18" Type="http://schemas.openxmlformats.org/officeDocument/2006/relationships/image" Target="../media/image31.svg"/><Relationship Id="rId26" Type="http://schemas.openxmlformats.org/officeDocument/2006/relationships/image" Target="../media/image13.svg"/><Relationship Id="rId3" Type="http://schemas.openxmlformats.org/officeDocument/2006/relationships/image" Target="../media/image60.png"/><Relationship Id="rId21" Type="http://schemas.openxmlformats.org/officeDocument/2006/relationships/image" Target="../media/image8.png"/><Relationship Id="rId34" Type="http://schemas.openxmlformats.org/officeDocument/2006/relationships/image" Target="../media/image63.svg"/><Relationship Id="rId7" Type="http://schemas.openxmlformats.org/officeDocument/2006/relationships/image" Target="../media/image24.png"/><Relationship Id="rId12" Type="http://schemas.openxmlformats.org/officeDocument/2006/relationships/image" Target="../media/image21.svg"/><Relationship Id="rId17" Type="http://schemas.openxmlformats.org/officeDocument/2006/relationships/image" Target="../media/image30.png"/><Relationship Id="rId25" Type="http://schemas.openxmlformats.org/officeDocument/2006/relationships/image" Target="../media/image12.png"/><Relationship Id="rId33" Type="http://schemas.openxmlformats.org/officeDocument/2006/relationships/image" Target="../media/image62.png"/><Relationship Id="rId2" Type="http://schemas.openxmlformats.org/officeDocument/2006/relationships/notesSlide" Target="../notesSlides/notesSlide31.xml"/><Relationship Id="rId16" Type="http://schemas.openxmlformats.org/officeDocument/2006/relationships/image" Target="../media/image29.svg"/><Relationship Id="rId20" Type="http://schemas.openxmlformats.org/officeDocument/2006/relationships/image" Target="../media/image33.svg"/><Relationship Id="rId29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svg"/><Relationship Id="rId11" Type="http://schemas.openxmlformats.org/officeDocument/2006/relationships/image" Target="../media/image20.png"/><Relationship Id="rId24" Type="http://schemas.openxmlformats.org/officeDocument/2006/relationships/image" Target="../media/image11.svg"/><Relationship Id="rId32" Type="http://schemas.openxmlformats.org/officeDocument/2006/relationships/image" Target="../media/image35.sv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23" Type="http://schemas.openxmlformats.org/officeDocument/2006/relationships/image" Target="../media/image10.png"/><Relationship Id="rId28" Type="http://schemas.openxmlformats.org/officeDocument/2006/relationships/image" Target="../media/image15.svg"/><Relationship Id="rId36" Type="http://schemas.openxmlformats.org/officeDocument/2006/relationships/image" Target="../media/image65.svg"/><Relationship Id="rId10" Type="http://schemas.openxmlformats.org/officeDocument/2006/relationships/image" Target="../media/image27.svg"/><Relationship Id="rId19" Type="http://schemas.openxmlformats.org/officeDocument/2006/relationships/image" Target="../media/image32.png"/><Relationship Id="rId31" Type="http://schemas.openxmlformats.org/officeDocument/2006/relationships/image" Target="../media/image34.png"/><Relationship Id="rId4" Type="http://schemas.openxmlformats.org/officeDocument/2006/relationships/image" Target="../media/image61.png"/><Relationship Id="rId9" Type="http://schemas.openxmlformats.org/officeDocument/2006/relationships/image" Target="../media/image26.png"/><Relationship Id="rId14" Type="http://schemas.openxmlformats.org/officeDocument/2006/relationships/image" Target="../media/image23.svg"/><Relationship Id="rId22" Type="http://schemas.openxmlformats.org/officeDocument/2006/relationships/image" Target="../media/image9.svg"/><Relationship Id="rId27" Type="http://schemas.openxmlformats.org/officeDocument/2006/relationships/image" Target="../media/image14.png"/><Relationship Id="rId30" Type="http://schemas.openxmlformats.org/officeDocument/2006/relationships/image" Target="../media/image17.svg"/><Relationship Id="rId35" Type="http://schemas.openxmlformats.org/officeDocument/2006/relationships/image" Target="../media/image64.png"/><Relationship Id="rId8" Type="http://schemas.openxmlformats.org/officeDocument/2006/relationships/image" Target="../media/image25.sv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8.sv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erufsbildung.ch/dyn/bin/22506-22531-1-bildungsbericht_de_2018i.pdf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2.png"/><Relationship Id="rId4" Type="http://schemas.openxmlformats.org/officeDocument/2006/relationships/image" Target="../media/image37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69.png"/><Relationship Id="rId7" Type="http://schemas.openxmlformats.org/officeDocument/2006/relationships/image" Target="../media/image73.sv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svg"/><Relationship Id="rId9" Type="http://schemas.openxmlformats.org/officeDocument/2006/relationships/image" Target="../media/image75.sv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7" Type="http://schemas.openxmlformats.org/officeDocument/2006/relationships/image" Target="../media/image8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13" Type="http://schemas.openxmlformats.org/officeDocument/2006/relationships/image" Target="../media/image86.sv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85.png"/><Relationship Id="rId17" Type="http://schemas.openxmlformats.org/officeDocument/2006/relationships/image" Target="../media/image490.png"/><Relationship Id="rId2" Type="http://schemas.openxmlformats.org/officeDocument/2006/relationships/notesSlide" Target="../notesSlides/notesSlide38.xml"/><Relationship Id="rId16" Type="http://schemas.openxmlformats.org/officeDocument/2006/relationships/customXml" Target="../ink/ink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84.svg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480.png"/><Relationship Id="rId10" Type="http://schemas.openxmlformats.org/officeDocument/2006/relationships/image" Target="../media/image83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82.svg"/><Relationship Id="rId14" Type="http://schemas.openxmlformats.org/officeDocument/2006/relationships/customXml" Target="../ink/ink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tzelektriker.ch/aktuelles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berufsbildung.ch/" TargetMode="External"/><Relationship Id="rId5" Type="http://schemas.openxmlformats.org/officeDocument/2006/relationships/hyperlink" Target="https://www.netzelektriker.ch/sites/default/files/2023-03/Infografik%20FL_Systeme%20_10_03_2023_mit%20Verlinkung.pdf" TargetMode="External"/><Relationship Id="rId4" Type="http://schemas.openxmlformats.org/officeDocument/2006/relationships/hyperlink" Target="http://www.netzelektriker.ch/hilfsmittel" TargetMode="Externa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1B7C54-6280-71DB-13E0-E583E105486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DE" dirty="0">
                <a:cs typeface="Arial"/>
              </a:rPr>
              <a:t>Online Vertiefung zur </a:t>
            </a:r>
            <a:br>
              <a:rPr lang="de-DE" dirty="0">
                <a:cs typeface="Arial"/>
              </a:rPr>
            </a:br>
            <a:r>
              <a:rPr lang="de-DE" dirty="0">
                <a:cs typeface="Arial"/>
              </a:rPr>
              <a:t>Revision Netzelektriker:in EFZ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0A19FA0-9904-3424-6DE2-06215F96D1C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0" tIns="0" rIns="91440" bIns="45720" rtlCol="0" anchor="t">
            <a:normAutofit/>
          </a:bodyPr>
          <a:lstStyle/>
          <a:p>
            <a:endParaRPr lang="de-DE" dirty="0">
              <a:cs typeface="Arial"/>
            </a:endParaRPr>
          </a:p>
          <a:p>
            <a:r>
              <a:rPr lang="de-DE" dirty="0">
                <a:cs typeface="Arial"/>
              </a:rPr>
              <a:t>12. Juli 2023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884047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F92A04C2-D440-AD5E-C7CD-63FE98E7259F}"/>
              </a:ext>
            </a:extLst>
          </p:cNvPr>
          <p:cNvGrpSpPr/>
          <p:nvPr/>
        </p:nvGrpSpPr>
        <p:grpSpPr>
          <a:xfrm>
            <a:off x="1961268" y="2779555"/>
            <a:ext cx="1379697" cy="1337410"/>
            <a:chOff x="1142258" y="2805576"/>
            <a:chExt cx="1379697" cy="1337410"/>
          </a:xfrm>
        </p:grpSpPr>
        <p:sp>
          <p:nvSpPr>
            <p:cNvPr id="7" name="Textfeld 6">
              <a:extLst>
                <a:ext uri="{FF2B5EF4-FFF2-40B4-BE49-F238E27FC236}">
                  <a16:creationId xmlns:a16="http://schemas.microsoft.com/office/drawing/2014/main" id="{CBE56FB8-275E-9470-79CC-8A4E6BCF839C}"/>
                </a:ext>
              </a:extLst>
            </p:cNvPr>
            <p:cNvSpPr txBox="1"/>
            <p:nvPr/>
          </p:nvSpPr>
          <p:spPr>
            <a:xfrm>
              <a:off x="2130508" y="2805576"/>
              <a:ext cx="39144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de-CH" sz="1100" dirty="0"/>
            </a:p>
          </p:txBody>
        </p:sp>
        <p:grpSp>
          <p:nvGrpSpPr>
            <p:cNvPr id="6" name="Gruppieren 5">
              <a:extLst>
                <a:ext uri="{FF2B5EF4-FFF2-40B4-BE49-F238E27FC236}">
                  <a16:creationId xmlns:a16="http://schemas.microsoft.com/office/drawing/2014/main" id="{F5E72671-D0C0-CB56-B415-C3B6CB47A652}"/>
                </a:ext>
              </a:extLst>
            </p:cNvPr>
            <p:cNvGrpSpPr/>
            <p:nvPr/>
          </p:nvGrpSpPr>
          <p:grpSpPr>
            <a:xfrm>
              <a:off x="1142258" y="3388883"/>
              <a:ext cx="1231155" cy="754103"/>
              <a:chOff x="1142258" y="3388883"/>
              <a:chExt cx="1231155" cy="754103"/>
            </a:xfrm>
          </p:grpSpPr>
          <p:pic>
            <p:nvPicPr>
              <p:cNvPr id="73" name="Grafik 72" descr="Strommast Silhouette">
                <a:extLst>
                  <a:ext uri="{FF2B5EF4-FFF2-40B4-BE49-F238E27FC236}">
                    <a16:creationId xmlns:a16="http://schemas.microsoft.com/office/drawing/2014/main" id="{4C7DECD9-86C5-8EC9-4444-C3659C89C59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1142258" y="3718222"/>
                <a:ext cx="424764" cy="424764"/>
              </a:xfrm>
              <a:prstGeom prst="rect">
                <a:avLst/>
              </a:prstGeom>
            </p:spPr>
          </p:pic>
          <p:pic>
            <p:nvPicPr>
              <p:cNvPr id="75" name="Grafik 74" descr="Hochspannung Silhouette">
                <a:extLst>
                  <a:ext uri="{FF2B5EF4-FFF2-40B4-BE49-F238E27FC236}">
                    <a16:creationId xmlns:a16="http://schemas.microsoft.com/office/drawing/2014/main" id="{81E4E21D-EB9E-BE3D-86E4-150B2C1F4F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1192254" y="3388883"/>
                <a:ext cx="424764" cy="424764"/>
              </a:xfrm>
              <a:prstGeom prst="rect">
                <a:avLst/>
              </a:prstGeom>
            </p:spPr>
          </p:pic>
          <p:pic>
            <p:nvPicPr>
              <p:cNvPr id="77" name="Grafik 76" descr="Tools mit einfarbiger Füllung">
                <a:extLst>
                  <a:ext uri="{FF2B5EF4-FFF2-40B4-BE49-F238E27FC236}">
                    <a16:creationId xmlns:a16="http://schemas.microsoft.com/office/drawing/2014/main" id="{D3046F86-A677-746E-00A0-25C8BAFCB0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1563797" y="3389646"/>
                <a:ext cx="424764" cy="424764"/>
              </a:xfrm>
              <a:prstGeom prst="rect">
                <a:avLst/>
              </a:prstGeom>
            </p:spPr>
          </p:pic>
          <p:pic>
            <p:nvPicPr>
              <p:cNvPr id="79" name="Grafik 78" descr="Zahnrad mit einfarbiger Füllung">
                <a:extLst>
                  <a:ext uri="{FF2B5EF4-FFF2-40B4-BE49-F238E27FC236}">
                    <a16:creationId xmlns:a16="http://schemas.microsoft.com/office/drawing/2014/main" id="{0CA666FE-8FAA-B952-5F8A-D5CA92E686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1454855" y="3711587"/>
                <a:ext cx="424764" cy="424764"/>
              </a:xfrm>
              <a:prstGeom prst="rect">
                <a:avLst/>
              </a:prstGeom>
            </p:spPr>
          </p:pic>
          <p:pic>
            <p:nvPicPr>
              <p:cNvPr id="5" name="Grafik 4" descr="Klassenzimmer Silhouette">
                <a:extLst>
                  <a:ext uri="{FF2B5EF4-FFF2-40B4-BE49-F238E27FC236}">
                    <a16:creationId xmlns:a16="http://schemas.microsoft.com/office/drawing/2014/main" id="{29E3963C-1565-4C67-FC2D-EFE725E046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1820883" y="3485382"/>
                <a:ext cx="552530" cy="552530"/>
              </a:xfrm>
              <a:prstGeom prst="rect">
                <a:avLst/>
              </a:prstGeom>
            </p:spPr>
          </p:pic>
        </p:grp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1BFE992B-D7BB-4C9B-A6E6-3A101D585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8" y="168965"/>
            <a:ext cx="10445922" cy="721957"/>
          </a:xfrm>
        </p:spPr>
        <p:txBody>
          <a:bodyPr/>
          <a:lstStyle/>
          <a:p>
            <a:r>
              <a:rPr lang="de-CH" dirty="0"/>
              <a:t>Verantwortungen Berufsbildner – Praxisbildner – Lernende – </a:t>
            </a:r>
            <a:br>
              <a:rPr lang="de-CH" dirty="0"/>
            </a:br>
            <a:r>
              <a:rPr lang="de-CH" dirty="0"/>
              <a:t>überbetriebliche Kurse – Berufsfachschule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52FC318-D6E4-4702-A9EC-94978DBF1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e-CH"/>
              <a:t>Trägerschaft BBNE</a:t>
            </a:r>
          </a:p>
        </p:txBody>
      </p:sp>
      <p:pic>
        <p:nvPicPr>
          <p:cNvPr id="14" name="Grafik 13" descr="Büromitarbeiter Silhouette">
            <a:extLst>
              <a:ext uri="{FF2B5EF4-FFF2-40B4-BE49-F238E27FC236}">
                <a16:creationId xmlns:a16="http://schemas.microsoft.com/office/drawing/2014/main" id="{878D4DEF-9CFB-E902-9685-DDFE440BA4A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015603" y="1227146"/>
            <a:ext cx="1224019" cy="1224019"/>
          </a:xfrm>
          <a:prstGeom prst="rect">
            <a:avLst/>
          </a:prstGeom>
        </p:spPr>
      </p:pic>
      <p:pic>
        <p:nvPicPr>
          <p:cNvPr id="16" name="Grafik 15" descr="Bauarbeiter mit einfarbiger Füllung">
            <a:extLst>
              <a:ext uri="{FF2B5EF4-FFF2-40B4-BE49-F238E27FC236}">
                <a16:creationId xmlns:a16="http://schemas.microsoft.com/office/drawing/2014/main" id="{FF3031AF-D383-4972-29FA-875C41E5C8D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373737" y="5318325"/>
            <a:ext cx="1224019" cy="1224019"/>
          </a:xfrm>
          <a:prstGeom prst="rect">
            <a:avLst/>
          </a:prstGeom>
        </p:spPr>
      </p:pic>
      <p:pic>
        <p:nvPicPr>
          <p:cNvPr id="21" name="Grafik 20" descr="Bauarbeiter Silhouette">
            <a:extLst>
              <a:ext uri="{FF2B5EF4-FFF2-40B4-BE49-F238E27FC236}">
                <a16:creationId xmlns:a16="http://schemas.microsoft.com/office/drawing/2014/main" id="{DDBB819E-7310-8B05-4755-ABAA176F677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6031667" y="5084322"/>
            <a:ext cx="1224019" cy="1224019"/>
          </a:xfrm>
          <a:prstGeom prst="rect">
            <a:avLst/>
          </a:prstGeom>
        </p:spPr>
      </p:pic>
      <p:pic>
        <p:nvPicPr>
          <p:cNvPr id="23" name="Grafik 22" descr="Elektrikerin mit einfarbiger Füllung">
            <a:extLst>
              <a:ext uri="{FF2B5EF4-FFF2-40B4-BE49-F238E27FC236}">
                <a16:creationId xmlns:a16="http://schemas.microsoft.com/office/drawing/2014/main" id="{92411C11-FDF8-AF5D-EFE5-819745954304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9181261" y="3216798"/>
            <a:ext cx="1224019" cy="1224019"/>
          </a:xfrm>
          <a:prstGeom prst="rect">
            <a:avLst/>
          </a:prstGeom>
        </p:spPr>
      </p:pic>
      <p:pic>
        <p:nvPicPr>
          <p:cNvPr id="29" name="Grafik 28" descr="Elektriker Silhouette">
            <a:extLst>
              <a:ext uri="{FF2B5EF4-FFF2-40B4-BE49-F238E27FC236}">
                <a16:creationId xmlns:a16="http://schemas.microsoft.com/office/drawing/2014/main" id="{ED7B80C4-FF12-AB24-8212-FF38B98B7DAD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8745758" y="2948347"/>
            <a:ext cx="1224019" cy="1224019"/>
          </a:xfrm>
          <a:prstGeom prst="rect">
            <a:avLst/>
          </a:prstGeom>
        </p:spPr>
      </p:pic>
      <p:sp>
        <p:nvSpPr>
          <p:cNvPr id="32" name="Textfeld 31">
            <a:extLst>
              <a:ext uri="{FF2B5EF4-FFF2-40B4-BE49-F238E27FC236}">
                <a16:creationId xmlns:a16="http://schemas.microsoft.com/office/drawing/2014/main" id="{F5F175A6-4272-0B41-95B0-5FEEA0B7BA21}"/>
              </a:ext>
            </a:extLst>
          </p:cNvPr>
          <p:cNvSpPr txBox="1"/>
          <p:nvPr/>
        </p:nvSpPr>
        <p:spPr>
          <a:xfrm>
            <a:off x="6949130" y="1273179"/>
            <a:ext cx="1224019" cy="2616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CH" sz="1100" dirty="0" err="1"/>
              <a:t>Berufsbildner:in</a:t>
            </a:r>
            <a:endParaRPr lang="de-CH" sz="1100" dirty="0"/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12A40B11-DC9E-FF6C-FD43-4DCADECC6AF2}"/>
              </a:ext>
            </a:extLst>
          </p:cNvPr>
          <p:cNvSpPr txBox="1"/>
          <p:nvPr/>
        </p:nvSpPr>
        <p:spPr>
          <a:xfrm>
            <a:off x="9969777" y="2985113"/>
            <a:ext cx="12240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100" dirty="0" err="1"/>
              <a:t>Praxisbildner:in</a:t>
            </a:r>
            <a:endParaRPr lang="de-CH" sz="1100" dirty="0"/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3D6F7997-DFB1-FDC6-6652-609377C96129}"/>
              </a:ext>
            </a:extLst>
          </p:cNvPr>
          <p:cNvSpPr txBox="1"/>
          <p:nvPr/>
        </p:nvSpPr>
        <p:spPr>
          <a:xfrm>
            <a:off x="7246774" y="5167488"/>
            <a:ext cx="7848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100" dirty="0"/>
              <a:t>Lernende</a:t>
            </a:r>
          </a:p>
        </p:txBody>
      </p:sp>
      <p:cxnSp>
        <p:nvCxnSpPr>
          <p:cNvPr id="36" name="Gerade Verbindung mit Pfeil 35">
            <a:extLst>
              <a:ext uri="{FF2B5EF4-FFF2-40B4-BE49-F238E27FC236}">
                <a16:creationId xmlns:a16="http://schemas.microsoft.com/office/drawing/2014/main" id="{012AF5B7-34C9-1381-0257-526553E4F478}"/>
              </a:ext>
            </a:extLst>
          </p:cNvPr>
          <p:cNvCxnSpPr>
            <a:stCxn id="14" idx="2"/>
            <a:endCxn id="21" idx="0"/>
          </p:cNvCxnSpPr>
          <p:nvPr/>
        </p:nvCxnSpPr>
        <p:spPr>
          <a:xfrm>
            <a:off x="6627613" y="2451165"/>
            <a:ext cx="16064" cy="263315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Gerade Verbindung mit Pfeil 40">
            <a:extLst>
              <a:ext uri="{FF2B5EF4-FFF2-40B4-BE49-F238E27FC236}">
                <a16:creationId xmlns:a16="http://schemas.microsoft.com/office/drawing/2014/main" id="{7636090E-1756-C1E1-FADA-6248B25DC52D}"/>
              </a:ext>
            </a:extLst>
          </p:cNvPr>
          <p:cNvCxnSpPr>
            <a:cxnSpLocks/>
          </p:cNvCxnSpPr>
          <p:nvPr/>
        </p:nvCxnSpPr>
        <p:spPr>
          <a:xfrm>
            <a:off x="6777778" y="2451165"/>
            <a:ext cx="1884329" cy="1061568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Gerade Verbindung mit Pfeil 44">
            <a:extLst>
              <a:ext uri="{FF2B5EF4-FFF2-40B4-BE49-F238E27FC236}">
                <a16:creationId xmlns:a16="http://schemas.microsoft.com/office/drawing/2014/main" id="{C3EF6399-270D-49CA-774E-E062F469AF1D}"/>
              </a:ext>
            </a:extLst>
          </p:cNvPr>
          <p:cNvCxnSpPr>
            <a:cxnSpLocks/>
          </p:cNvCxnSpPr>
          <p:nvPr/>
        </p:nvCxnSpPr>
        <p:spPr>
          <a:xfrm flipH="1">
            <a:off x="6777778" y="3740776"/>
            <a:ext cx="1884329" cy="134354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feld 49">
            <a:extLst>
              <a:ext uri="{FF2B5EF4-FFF2-40B4-BE49-F238E27FC236}">
                <a16:creationId xmlns:a16="http://schemas.microsoft.com/office/drawing/2014/main" id="{51179189-BCAA-DA07-C2AE-031A8C69668C}"/>
              </a:ext>
            </a:extLst>
          </p:cNvPr>
          <p:cNvSpPr txBox="1"/>
          <p:nvPr/>
        </p:nvSpPr>
        <p:spPr>
          <a:xfrm>
            <a:off x="4971103" y="2928281"/>
            <a:ext cx="21724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600" b="1" dirty="0"/>
              <a:t>Ausbildungs-verantwortung</a:t>
            </a:r>
            <a:endParaRPr lang="de-CH" sz="1200" b="1" dirty="0"/>
          </a:p>
        </p:txBody>
      </p:sp>
      <p:sp>
        <p:nvSpPr>
          <p:cNvPr id="51" name="Textfeld 50">
            <a:extLst>
              <a:ext uri="{FF2B5EF4-FFF2-40B4-BE49-F238E27FC236}">
                <a16:creationId xmlns:a16="http://schemas.microsoft.com/office/drawing/2014/main" id="{D6A14AA8-2004-5A62-A762-05656BD6508A}"/>
              </a:ext>
            </a:extLst>
          </p:cNvPr>
          <p:cNvSpPr txBox="1"/>
          <p:nvPr/>
        </p:nvSpPr>
        <p:spPr>
          <a:xfrm>
            <a:off x="7629214" y="1969336"/>
            <a:ext cx="290963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100" i="1" dirty="0" err="1"/>
              <a:t>Berufsbildner:in</a:t>
            </a:r>
            <a:r>
              <a:rPr lang="de-CH" sz="1100" i="1" dirty="0"/>
              <a:t> und </a:t>
            </a:r>
            <a:r>
              <a:rPr lang="de-CH" sz="1100" i="1" dirty="0" err="1"/>
              <a:t>Praxisbildner:in</a:t>
            </a:r>
            <a:endParaRPr lang="de-CH" sz="1100" i="1" dirty="0"/>
          </a:p>
          <a:p>
            <a:r>
              <a:rPr lang="de-CH" sz="1100" i="1" dirty="0"/>
              <a:t>können dieselbe Person sein.</a:t>
            </a:r>
          </a:p>
        </p:txBody>
      </p:sp>
      <p:sp>
        <p:nvSpPr>
          <p:cNvPr id="52" name="Textfeld 51">
            <a:extLst>
              <a:ext uri="{FF2B5EF4-FFF2-40B4-BE49-F238E27FC236}">
                <a16:creationId xmlns:a16="http://schemas.microsoft.com/office/drawing/2014/main" id="{A929CAB4-0F50-320B-B3A3-D7BAEEAECF24}"/>
              </a:ext>
            </a:extLst>
          </p:cNvPr>
          <p:cNvSpPr txBox="1"/>
          <p:nvPr/>
        </p:nvSpPr>
        <p:spPr>
          <a:xfrm rot="19478678">
            <a:off x="7026291" y="4221195"/>
            <a:ext cx="21409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 dirty="0"/>
              <a:t>Vermittelt die Praxis</a:t>
            </a:r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B341A402-E1AA-5BE0-5122-667669914C2E}"/>
              </a:ext>
            </a:extLst>
          </p:cNvPr>
          <p:cNvGrpSpPr/>
          <p:nvPr/>
        </p:nvGrpSpPr>
        <p:grpSpPr>
          <a:xfrm>
            <a:off x="1976771" y="4875883"/>
            <a:ext cx="2209682" cy="1244116"/>
            <a:chOff x="833150" y="4826675"/>
            <a:chExt cx="2209682" cy="1244116"/>
          </a:xfrm>
        </p:grpSpPr>
        <p:grpSp>
          <p:nvGrpSpPr>
            <p:cNvPr id="63" name="Gruppieren 62">
              <a:extLst>
                <a:ext uri="{FF2B5EF4-FFF2-40B4-BE49-F238E27FC236}">
                  <a16:creationId xmlns:a16="http://schemas.microsoft.com/office/drawing/2014/main" id="{5775F23E-95DD-E5E9-F79A-245EABEC2078}"/>
                </a:ext>
              </a:extLst>
            </p:cNvPr>
            <p:cNvGrpSpPr/>
            <p:nvPr/>
          </p:nvGrpSpPr>
          <p:grpSpPr>
            <a:xfrm>
              <a:off x="833150" y="4826675"/>
              <a:ext cx="1100642" cy="1244116"/>
              <a:chOff x="2457660" y="3246404"/>
              <a:chExt cx="1100642" cy="1244116"/>
            </a:xfrm>
          </p:grpSpPr>
          <p:pic>
            <p:nvPicPr>
              <p:cNvPr id="58" name="Grafik 57" descr="Schulgebäude Silhouette">
                <a:extLst>
                  <a:ext uri="{FF2B5EF4-FFF2-40B4-BE49-F238E27FC236}">
                    <a16:creationId xmlns:a16="http://schemas.microsoft.com/office/drawing/2014/main" id="{4BA1FB50-8305-084D-20E7-B1064F12E4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4"/>
                  </a:ext>
                </a:extLst>
              </a:blip>
              <a:stretch>
                <a:fillRect/>
              </a:stretch>
            </p:blipFill>
            <p:spPr>
              <a:xfrm>
                <a:off x="2617750" y="3246404"/>
                <a:ext cx="722800" cy="722800"/>
              </a:xfrm>
              <a:prstGeom prst="rect">
                <a:avLst/>
              </a:prstGeom>
            </p:spPr>
          </p:pic>
          <p:pic>
            <p:nvPicPr>
              <p:cNvPr id="60" name="Grafik 59" descr="Klassenzimmer mit einfarbiger Füllung">
                <a:extLst>
                  <a:ext uri="{FF2B5EF4-FFF2-40B4-BE49-F238E27FC236}">
                    <a16:creationId xmlns:a16="http://schemas.microsoft.com/office/drawing/2014/main" id="{D4E0B072-5864-4595-7EFA-2216703CE3D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6"/>
                  </a:ext>
                </a:extLst>
              </a:blip>
              <a:stretch>
                <a:fillRect/>
              </a:stretch>
            </p:blipFill>
            <p:spPr>
              <a:xfrm>
                <a:off x="2457660" y="3829243"/>
                <a:ext cx="661277" cy="661277"/>
              </a:xfrm>
              <a:prstGeom prst="rect">
                <a:avLst/>
              </a:prstGeom>
            </p:spPr>
          </p:pic>
          <p:pic>
            <p:nvPicPr>
              <p:cNvPr id="62" name="Grafik 61" descr="Bücher Silhouette">
                <a:extLst>
                  <a:ext uri="{FF2B5EF4-FFF2-40B4-BE49-F238E27FC236}">
                    <a16:creationId xmlns:a16="http://schemas.microsoft.com/office/drawing/2014/main" id="{F544D199-F9DD-C79A-94A3-5301DCE89CA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8"/>
                  </a:ext>
                </a:extLst>
              </a:blip>
              <a:stretch>
                <a:fillRect/>
              </a:stretch>
            </p:blipFill>
            <p:spPr>
              <a:xfrm>
                <a:off x="3029146" y="3829243"/>
                <a:ext cx="529156" cy="529156"/>
              </a:xfrm>
              <a:prstGeom prst="rect">
                <a:avLst/>
              </a:prstGeom>
            </p:spPr>
          </p:pic>
        </p:grpSp>
        <p:sp>
          <p:nvSpPr>
            <p:cNvPr id="64" name="Textfeld 63">
              <a:extLst>
                <a:ext uri="{FF2B5EF4-FFF2-40B4-BE49-F238E27FC236}">
                  <a16:creationId xmlns:a16="http://schemas.microsoft.com/office/drawing/2014/main" id="{9681FCDC-FD62-8658-3EAB-E2694BFCE229}"/>
                </a:ext>
              </a:extLst>
            </p:cNvPr>
            <p:cNvSpPr txBox="1"/>
            <p:nvPr/>
          </p:nvSpPr>
          <p:spPr>
            <a:xfrm>
              <a:off x="1644145" y="5101831"/>
              <a:ext cx="1398687" cy="261610"/>
            </a:xfrm>
            <a:prstGeom prst="rect">
              <a:avLst/>
            </a:prstGeom>
            <a:solidFill>
              <a:srgbClr val="FFFABC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de-CH" sz="1100" dirty="0"/>
                <a:t>Berufsfachschule</a:t>
              </a:r>
            </a:p>
          </p:txBody>
        </p:sp>
      </p:grpSp>
      <p:sp>
        <p:nvSpPr>
          <p:cNvPr id="66" name="Textfeld 65">
            <a:extLst>
              <a:ext uri="{FF2B5EF4-FFF2-40B4-BE49-F238E27FC236}">
                <a16:creationId xmlns:a16="http://schemas.microsoft.com/office/drawing/2014/main" id="{506004E2-951C-DB1E-A3C6-CA04ADE8A505}"/>
              </a:ext>
            </a:extLst>
          </p:cNvPr>
          <p:cNvSpPr txBox="1"/>
          <p:nvPr/>
        </p:nvSpPr>
        <p:spPr>
          <a:xfrm>
            <a:off x="3448128" y="5747659"/>
            <a:ext cx="23259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 dirty="0"/>
              <a:t>Vermittelt theoretisches Wissen</a:t>
            </a:r>
          </a:p>
        </p:txBody>
      </p:sp>
      <p:cxnSp>
        <p:nvCxnSpPr>
          <p:cNvPr id="68" name="Gerade Verbindung mit Pfeil 67">
            <a:extLst>
              <a:ext uri="{FF2B5EF4-FFF2-40B4-BE49-F238E27FC236}">
                <a16:creationId xmlns:a16="http://schemas.microsoft.com/office/drawing/2014/main" id="{26046936-1F0C-0E31-EE13-C821EDAB3EEB}"/>
              </a:ext>
            </a:extLst>
          </p:cNvPr>
          <p:cNvCxnSpPr>
            <a:cxnSpLocks/>
            <a:endCxn id="21" idx="1"/>
          </p:cNvCxnSpPr>
          <p:nvPr/>
        </p:nvCxnSpPr>
        <p:spPr>
          <a:xfrm>
            <a:off x="3321264" y="5696331"/>
            <a:ext cx="2710403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661C9DD3-722C-C36D-73FD-99658B91B93F}"/>
              </a:ext>
            </a:extLst>
          </p:cNvPr>
          <p:cNvCxnSpPr>
            <a:cxnSpLocks/>
          </p:cNvCxnSpPr>
          <p:nvPr/>
        </p:nvCxnSpPr>
        <p:spPr>
          <a:xfrm>
            <a:off x="3501675" y="4119289"/>
            <a:ext cx="2529992" cy="141810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>
            <a:extLst>
              <a:ext uri="{FF2B5EF4-FFF2-40B4-BE49-F238E27FC236}">
                <a16:creationId xmlns:a16="http://schemas.microsoft.com/office/drawing/2014/main" id="{064096BB-D3C9-2CA1-230A-CC34CFB834F1}"/>
              </a:ext>
            </a:extLst>
          </p:cNvPr>
          <p:cNvSpPr txBox="1"/>
          <p:nvPr/>
        </p:nvSpPr>
        <p:spPr>
          <a:xfrm rot="1793022">
            <a:off x="3517513" y="4267379"/>
            <a:ext cx="290718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 dirty="0"/>
              <a:t>Vermittelt Branchenstandard.</a:t>
            </a:r>
          </a:p>
          <a:p>
            <a:r>
              <a:rPr lang="de-CH" sz="1100" i="1" dirty="0"/>
              <a:t>Vermittelt Ausbildungen, welche im Betrieb nicht durchgeführt werden können</a:t>
            </a:r>
            <a:r>
              <a:rPr lang="de-CH" sz="1200" i="1" dirty="0"/>
              <a:t>.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BD040EDE-5532-E5E6-76EE-FB929E908779}"/>
              </a:ext>
            </a:extLst>
          </p:cNvPr>
          <p:cNvSpPr txBox="1"/>
          <p:nvPr/>
        </p:nvSpPr>
        <p:spPr>
          <a:xfrm rot="1759173">
            <a:off x="6782930" y="2537515"/>
            <a:ext cx="2140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1200" dirty="0"/>
              <a:t>Definiert den Ausbildungsplan</a:t>
            </a:r>
          </a:p>
        </p:txBody>
      </p:sp>
      <p:pic>
        <p:nvPicPr>
          <p:cNvPr id="11" name="Grafik 10" descr="Gericht Silhouette">
            <a:extLst>
              <a:ext uri="{FF2B5EF4-FFF2-40B4-BE49-F238E27FC236}">
                <a16:creationId xmlns:a16="http://schemas.microsoft.com/office/drawing/2014/main" id="{0F1967EC-6EB5-F95D-5FF0-94D2150177AC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1997928" y="1161333"/>
            <a:ext cx="718446" cy="718446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27815322-7AC8-CFAB-B13B-7BD6FFC289E3}"/>
              </a:ext>
            </a:extLst>
          </p:cNvPr>
          <p:cNvSpPr txBox="1"/>
          <p:nvPr/>
        </p:nvSpPr>
        <p:spPr>
          <a:xfrm>
            <a:off x="2659945" y="1277385"/>
            <a:ext cx="21885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100" dirty="0"/>
              <a:t>Kantonales</a:t>
            </a:r>
          </a:p>
          <a:p>
            <a:r>
              <a:rPr lang="de-CH" sz="1100" dirty="0"/>
              <a:t>Berufsbildungsamt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ACE7E95C-C5A1-51FC-6F6B-4990D8C8B201}"/>
              </a:ext>
            </a:extLst>
          </p:cNvPr>
          <p:cNvSpPr txBox="1"/>
          <p:nvPr/>
        </p:nvSpPr>
        <p:spPr>
          <a:xfrm>
            <a:off x="1997928" y="1864905"/>
            <a:ext cx="21885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100" dirty="0"/>
              <a:t>Definiert die Lernorte der Lernenden aus seinem Kanton.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6078A200-3F99-7353-E8CF-04207089B064}"/>
              </a:ext>
            </a:extLst>
          </p:cNvPr>
          <p:cNvSpPr txBox="1"/>
          <p:nvPr/>
        </p:nvSpPr>
        <p:spPr>
          <a:xfrm>
            <a:off x="3009008" y="3093517"/>
            <a:ext cx="391447" cy="261610"/>
          </a:xfrm>
          <a:prstGeom prst="rect">
            <a:avLst/>
          </a:prstGeom>
          <a:solidFill>
            <a:srgbClr val="E9EFB7"/>
          </a:solidFill>
        </p:spPr>
        <p:txBody>
          <a:bodyPr wrap="square" rtlCol="0">
            <a:spAutoFit/>
          </a:bodyPr>
          <a:lstStyle/>
          <a:p>
            <a:r>
              <a:rPr lang="de-CH" sz="1100" dirty="0"/>
              <a:t>ÜK</a:t>
            </a:r>
          </a:p>
        </p:txBody>
      </p:sp>
      <p:sp>
        <p:nvSpPr>
          <p:cNvPr id="18" name="Datumsplatzhalter 17">
            <a:extLst>
              <a:ext uri="{FF2B5EF4-FFF2-40B4-BE49-F238E27FC236}">
                <a16:creationId xmlns:a16="http://schemas.microsoft.com/office/drawing/2014/main" id="{CC496805-6767-FE1D-AA4D-4F6787BC2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12.07.2023</a:t>
            </a:r>
            <a:endParaRPr lang="de-CH"/>
          </a:p>
        </p:txBody>
      </p:sp>
      <p:sp>
        <p:nvSpPr>
          <p:cNvPr id="19" name="Foliennummernplatzhalter 18">
            <a:extLst>
              <a:ext uri="{FF2B5EF4-FFF2-40B4-BE49-F238E27FC236}">
                <a16:creationId xmlns:a16="http://schemas.microsoft.com/office/drawing/2014/main" id="{81B34D55-4871-917C-541F-CD1B64562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3DBBF-17C4-49A5-95EA-AE430A4607C7}" type="slidenum">
              <a:rPr lang="de-CH" smtClean="0"/>
              <a:t>10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79198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2" grpId="0"/>
      <p:bldP spid="66" grpId="0"/>
      <p:bldP spid="13" grpId="0"/>
      <p:bldP spid="15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FE992B-D7BB-4C9B-A6E6-3A101D585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8" y="168965"/>
            <a:ext cx="10445922" cy="721957"/>
          </a:xfrm>
        </p:spPr>
        <p:txBody>
          <a:bodyPr/>
          <a:lstStyle/>
          <a:p>
            <a:r>
              <a:rPr lang="de-CH" dirty="0"/>
              <a:t>Kompetenzen Berufsbildner – Praxisbildner – Lernende – </a:t>
            </a:r>
            <a:br>
              <a:rPr lang="de-CH" dirty="0"/>
            </a:br>
            <a:r>
              <a:rPr lang="de-CH" dirty="0"/>
              <a:t>überbetriebliche Kurse – Berufsfachschule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52FC318-D6E4-4702-A9EC-94978DBF1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e-CH"/>
              <a:t>Trägerschaft BBNE</a:t>
            </a:r>
          </a:p>
        </p:txBody>
      </p:sp>
      <p:pic>
        <p:nvPicPr>
          <p:cNvPr id="14" name="Grafik 13" descr="Büromitarbeiter Silhouette">
            <a:extLst>
              <a:ext uri="{FF2B5EF4-FFF2-40B4-BE49-F238E27FC236}">
                <a16:creationId xmlns:a16="http://schemas.microsoft.com/office/drawing/2014/main" id="{878D4DEF-9CFB-E902-9685-DDFE440BA4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81657" y="1191907"/>
            <a:ext cx="1224019" cy="1224019"/>
          </a:xfrm>
          <a:prstGeom prst="rect">
            <a:avLst/>
          </a:prstGeom>
        </p:spPr>
      </p:pic>
      <p:pic>
        <p:nvPicPr>
          <p:cNvPr id="16" name="Grafik 15" descr="Bauarbeiter mit einfarbiger Füllung">
            <a:extLst>
              <a:ext uri="{FF2B5EF4-FFF2-40B4-BE49-F238E27FC236}">
                <a16:creationId xmlns:a16="http://schemas.microsoft.com/office/drawing/2014/main" id="{FF3031AF-D383-4972-29FA-875C41E5C8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439791" y="5283086"/>
            <a:ext cx="1224019" cy="1224019"/>
          </a:xfrm>
          <a:prstGeom prst="rect">
            <a:avLst/>
          </a:prstGeom>
        </p:spPr>
      </p:pic>
      <p:pic>
        <p:nvPicPr>
          <p:cNvPr id="21" name="Grafik 20" descr="Bauarbeiter Silhouette">
            <a:extLst>
              <a:ext uri="{FF2B5EF4-FFF2-40B4-BE49-F238E27FC236}">
                <a16:creationId xmlns:a16="http://schemas.microsoft.com/office/drawing/2014/main" id="{DDBB819E-7310-8B05-4755-ABAA176F67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097721" y="5049083"/>
            <a:ext cx="1224019" cy="1224019"/>
          </a:xfrm>
          <a:prstGeom prst="rect">
            <a:avLst/>
          </a:prstGeom>
        </p:spPr>
      </p:pic>
      <p:pic>
        <p:nvPicPr>
          <p:cNvPr id="23" name="Grafik 22" descr="Elektrikerin mit einfarbiger Füllung">
            <a:extLst>
              <a:ext uri="{FF2B5EF4-FFF2-40B4-BE49-F238E27FC236}">
                <a16:creationId xmlns:a16="http://schemas.microsoft.com/office/drawing/2014/main" id="{92411C11-FDF8-AF5D-EFE5-81974595430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247315" y="3181559"/>
            <a:ext cx="1224019" cy="1224019"/>
          </a:xfrm>
          <a:prstGeom prst="rect">
            <a:avLst/>
          </a:prstGeom>
        </p:spPr>
      </p:pic>
      <p:pic>
        <p:nvPicPr>
          <p:cNvPr id="29" name="Grafik 28" descr="Elektriker Silhouette">
            <a:extLst>
              <a:ext uri="{FF2B5EF4-FFF2-40B4-BE49-F238E27FC236}">
                <a16:creationId xmlns:a16="http://schemas.microsoft.com/office/drawing/2014/main" id="{ED7B80C4-FF12-AB24-8212-FF38B98B7DA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811812" y="2913108"/>
            <a:ext cx="1224019" cy="1224019"/>
          </a:xfrm>
          <a:prstGeom prst="rect">
            <a:avLst/>
          </a:prstGeom>
        </p:spPr>
      </p:pic>
      <p:sp>
        <p:nvSpPr>
          <p:cNvPr id="32" name="Textfeld 31">
            <a:extLst>
              <a:ext uri="{FF2B5EF4-FFF2-40B4-BE49-F238E27FC236}">
                <a16:creationId xmlns:a16="http://schemas.microsoft.com/office/drawing/2014/main" id="{F5F175A6-4272-0B41-95B0-5FEEA0B7BA21}"/>
              </a:ext>
            </a:extLst>
          </p:cNvPr>
          <p:cNvSpPr txBox="1"/>
          <p:nvPr/>
        </p:nvSpPr>
        <p:spPr>
          <a:xfrm>
            <a:off x="7015184" y="1237940"/>
            <a:ext cx="1218702" cy="2616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sz="1100" dirty="0" err="1"/>
              <a:t>Berufsbildner:in</a:t>
            </a:r>
            <a:endParaRPr lang="de-CH" sz="1100" dirty="0"/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12A40B11-DC9E-FF6C-FD43-4DCADECC6AF2}"/>
              </a:ext>
            </a:extLst>
          </p:cNvPr>
          <p:cNvSpPr txBox="1"/>
          <p:nvPr/>
        </p:nvSpPr>
        <p:spPr>
          <a:xfrm>
            <a:off x="10035831" y="2949874"/>
            <a:ext cx="12240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100" dirty="0" err="1"/>
              <a:t>Praxisbildner:in</a:t>
            </a:r>
            <a:endParaRPr lang="de-CH" sz="1100" dirty="0"/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3D6F7997-DFB1-FDC6-6652-609377C96129}"/>
              </a:ext>
            </a:extLst>
          </p:cNvPr>
          <p:cNvSpPr txBox="1"/>
          <p:nvPr/>
        </p:nvSpPr>
        <p:spPr>
          <a:xfrm>
            <a:off x="7449069" y="6128494"/>
            <a:ext cx="7848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100" dirty="0"/>
              <a:t>Lernende</a:t>
            </a:r>
          </a:p>
        </p:txBody>
      </p:sp>
      <p:cxnSp>
        <p:nvCxnSpPr>
          <p:cNvPr id="36" name="Gerade Verbindung mit Pfeil 35">
            <a:extLst>
              <a:ext uri="{FF2B5EF4-FFF2-40B4-BE49-F238E27FC236}">
                <a16:creationId xmlns:a16="http://schemas.microsoft.com/office/drawing/2014/main" id="{012AF5B7-34C9-1381-0257-526553E4F478}"/>
              </a:ext>
            </a:extLst>
          </p:cNvPr>
          <p:cNvCxnSpPr>
            <a:stCxn id="14" idx="2"/>
            <a:endCxn id="21" idx="0"/>
          </p:cNvCxnSpPr>
          <p:nvPr/>
        </p:nvCxnSpPr>
        <p:spPr>
          <a:xfrm>
            <a:off x="6693667" y="2415926"/>
            <a:ext cx="16064" cy="263315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Gerade Verbindung mit Pfeil 40">
            <a:extLst>
              <a:ext uri="{FF2B5EF4-FFF2-40B4-BE49-F238E27FC236}">
                <a16:creationId xmlns:a16="http://schemas.microsoft.com/office/drawing/2014/main" id="{7636090E-1756-C1E1-FADA-6248B25DC52D}"/>
              </a:ext>
            </a:extLst>
          </p:cNvPr>
          <p:cNvCxnSpPr>
            <a:cxnSpLocks/>
          </p:cNvCxnSpPr>
          <p:nvPr/>
        </p:nvCxnSpPr>
        <p:spPr>
          <a:xfrm>
            <a:off x="6843832" y="2415926"/>
            <a:ext cx="1884329" cy="1061568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Gerade Verbindung mit Pfeil 44">
            <a:extLst>
              <a:ext uri="{FF2B5EF4-FFF2-40B4-BE49-F238E27FC236}">
                <a16:creationId xmlns:a16="http://schemas.microsoft.com/office/drawing/2014/main" id="{C3EF6399-270D-49CA-774E-E062F469AF1D}"/>
              </a:ext>
            </a:extLst>
          </p:cNvPr>
          <p:cNvCxnSpPr>
            <a:cxnSpLocks/>
          </p:cNvCxnSpPr>
          <p:nvPr/>
        </p:nvCxnSpPr>
        <p:spPr>
          <a:xfrm flipH="1">
            <a:off x="6843832" y="3705537"/>
            <a:ext cx="1884329" cy="134354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feld 49">
            <a:extLst>
              <a:ext uri="{FF2B5EF4-FFF2-40B4-BE49-F238E27FC236}">
                <a16:creationId xmlns:a16="http://schemas.microsoft.com/office/drawing/2014/main" id="{51179189-BCAA-DA07-C2AE-031A8C69668C}"/>
              </a:ext>
            </a:extLst>
          </p:cNvPr>
          <p:cNvSpPr txBox="1"/>
          <p:nvPr/>
        </p:nvSpPr>
        <p:spPr>
          <a:xfrm>
            <a:off x="4044176" y="2317301"/>
            <a:ext cx="2702516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100" dirty="0"/>
              <a:t>Führt Lerngespräche und Zwischen-</a:t>
            </a:r>
            <a:br>
              <a:rPr lang="de-CH" sz="1100" dirty="0"/>
            </a:br>
            <a:r>
              <a:rPr lang="de-CH" sz="1100" dirty="0" err="1"/>
              <a:t>beurteilungen</a:t>
            </a:r>
            <a:r>
              <a:rPr lang="de-CH" sz="1100" dirty="0"/>
              <a:t> mit dem Lernenden durch. </a:t>
            </a:r>
            <a:br>
              <a:rPr lang="de-CH" sz="1100" dirty="0"/>
            </a:br>
            <a:r>
              <a:rPr lang="de-CH" sz="1100" dirty="0"/>
              <a:t>Definiert zu erreichende Ziele bis zum </a:t>
            </a:r>
            <a:br>
              <a:rPr lang="de-CH" sz="1100" dirty="0"/>
            </a:br>
            <a:r>
              <a:rPr lang="de-CH" sz="1100" dirty="0"/>
              <a:t>nächsten Gespräch. (Halbjährlich)</a:t>
            </a:r>
          </a:p>
          <a:p>
            <a:r>
              <a:rPr lang="de-CH" sz="1100" dirty="0"/>
              <a:t>Erstellt den Bildungsbericht.</a:t>
            </a:r>
          </a:p>
        </p:txBody>
      </p:sp>
      <p:sp>
        <p:nvSpPr>
          <p:cNvPr id="52" name="Textfeld 51">
            <a:extLst>
              <a:ext uri="{FF2B5EF4-FFF2-40B4-BE49-F238E27FC236}">
                <a16:creationId xmlns:a16="http://schemas.microsoft.com/office/drawing/2014/main" id="{A929CAB4-0F50-320B-B3A3-D7BAEEAECF24}"/>
              </a:ext>
            </a:extLst>
          </p:cNvPr>
          <p:cNvSpPr txBox="1"/>
          <p:nvPr/>
        </p:nvSpPr>
        <p:spPr>
          <a:xfrm rot="19478678">
            <a:off x="7243586" y="4156062"/>
            <a:ext cx="21409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 dirty="0"/>
              <a:t>Nimmt direkt Einfluss auf Lernende während der Arbeit/Ausbildung. Vermittelt korrektes Verhalten und Vorgehen.</a:t>
            </a:r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B341A402-E1AA-5BE0-5122-667669914C2E}"/>
              </a:ext>
            </a:extLst>
          </p:cNvPr>
          <p:cNvGrpSpPr/>
          <p:nvPr/>
        </p:nvGrpSpPr>
        <p:grpSpPr>
          <a:xfrm>
            <a:off x="2042825" y="4840644"/>
            <a:ext cx="2136914" cy="1244116"/>
            <a:chOff x="833150" y="4826675"/>
            <a:chExt cx="2136914" cy="1244116"/>
          </a:xfrm>
        </p:grpSpPr>
        <p:grpSp>
          <p:nvGrpSpPr>
            <p:cNvPr id="63" name="Gruppieren 62">
              <a:extLst>
                <a:ext uri="{FF2B5EF4-FFF2-40B4-BE49-F238E27FC236}">
                  <a16:creationId xmlns:a16="http://schemas.microsoft.com/office/drawing/2014/main" id="{5775F23E-95DD-E5E9-F79A-245EABEC2078}"/>
                </a:ext>
              </a:extLst>
            </p:cNvPr>
            <p:cNvGrpSpPr/>
            <p:nvPr/>
          </p:nvGrpSpPr>
          <p:grpSpPr>
            <a:xfrm>
              <a:off x="833150" y="4826675"/>
              <a:ext cx="1100642" cy="1244116"/>
              <a:chOff x="2457660" y="3246404"/>
              <a:chExt cx="1100642" cy="1244116"/>
            </a:xfrm>
          </p:grpSpPr>
          <p:pic>
            <p:nvPicPr>
              <p:cNvPr id="58" name="Grafik 57" descr="Schulgebäude Silhouette">
                <a:extLst>
                  <a:ext uri="{FF2B5EF4-FFF2-40B4-BE49-F238E27FC236}">
                    <a16:creationId xmlns:a16="http://schemas.microsoft.com/office/drawing/2014/main" id="{4BA1FB50-8305-084D-20E7-B1064F12E4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p:blipFill>
            <p:spPr>
              <a:xfrm>
                <a:off x="2617750" y="3246404"/>
                <a:ext cx="722800" cy="722800"/>
              </a:xfrm>
              <a:prstGeom prst="rect">
                <a:avLst/>
              </a:prstGeom>
            </p:spPr>
          </p:pic>
          <p:pic>
            <p:nvPicPr>
              <p:cNvPr id="60" name="Grafik 59" descr="Klassenzimmer mit einfarbiger Füllung">
                <a:extLst>
                  <a:ext uri="{FF2B5EF4-FFF2-40B4-BE49-F238E27FC236}">
                    <a16:creationId xmlns:a16="http://schemas.microsoft.com/office/drawing/2014/main" id="{D4E0B072-5864-4595-7EFA-2216703CE3D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p:blipFill>
            <p:spPr>
              <a:xfrm>
                <a:off x="2457660" y="3829243"/>
                <a:ext cx="661277" cy="661277"/>
              </a:xfrm>
              <a:prstGeom prst="rect">
                <a:avLst/>
              </a:prstGeom>
            </p:spPr>
          </p:pic>
          <p:pic>
            <p:nvPicPr>
              <p:cNvPr id="62" name="Grafik 61" descr="Bücher Silhouette">
                <a:extLst>
                  <a:ext uri="{FF2B5EF4-FFF2-40B4-BE49-F238E27FC236}">
                    <a16:creationId xmlns:a16="http://schemas.microsoft.com/office/drawing/2014/main" id="{F544D199-F9DD-C79A-94A3-5301DCE89CA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p:blipFill>
            <p:spPr>
              <a:xfrm>
                <a:off x="3029146" y="3829243"/>
                <a:ext cx="529156" cy="529156"/>
              </a:xfrm>
              <a:prstGeom prst="rect">
                <a:avLst/>
              </a:prstGeom>
            </p:spPr>
          </p:pic>
        </p:grpSp>
        <p:sp>
          <p:nvSpPr>
            <p:cNvPr id="64" name="Textfeld 63">
              <a:extLst>
                <a:ext uri="{FF2B5EF4-FFF2-40B4-BE49-F238E27FC236}">
                  <a16:creationId xmlns:a16="http://schemas.microsoft.com/office/drawing/2014/main" id="{9681FCDC-FD62-8658-3EAB-E2694BFCE229}"/>
                </a:ext>
              </a:extLst>
            </p:cNvPr>
            <p:cNvSpPr txBox="1"/>
            <p:nvPr/>
          </p:nvSpPr>
          <p:spPr>
            <a:xfrm>
              <a:off x="1644145" y="5101831"/>
              <a:ext cx="1325919" cy="261610"/>
            </a:xfrm>
            <a:prstGeom prst="rect">
              <a:avLst/>
            </a:prstGeom>
            <a:solidFill>
              <a:srgbClr val="FFFABC"/>
            </a:solidFill>
          </p:spPr>
          <p:txBody>
            <a:bodyPr wrap="square" rtlCol="0">
              <a:spAutoFit/>
            </a:bodyPr>
            <a:lstStyle/>
            <a:p>
              <a:r>
                <a:rPr lang="de-CH" sz="1100" dirty="0"/>
                <a:t>Berufsfachschule</a:t>
              </a:r>
            </a:p>
          </p:txBody>
        </p:sp>
      </p:grpSp>
      <p:sp>
        <p:nvSpPr>
          <p:cNvPr id="66" name="Textfeld 65">
            <a:extLst>
              <a:ext uri="{FF2B5EF4-FFF2-40B4-BE49-F238E27FC236}">
                <a16:creationId xmlns:a16="http://schemas.microsoft.com/office/drawing/2014/main" id="{506004E2-951C-DB1E-A3C6-CA04ADE8A505}"/>
              </a:ext>
            </a:extLst>
          </p:cNvPr>
          <p:cNvSpPr txBox="1"/>
          <p:nvPr/>
        </p:nvSpPr>
        <p:spPr>
          <a:xfrm>
            <a:off x="3284501" y="5701189"/>
            <a:ext cx="3022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 dirty="0"/>
              <a:t>Beurteilt mittels schriftlicher Prüfungen im Unterricht – Einfluss auf Erfahrungsnote</a:t>
            </a:r>
          </a:p>
        </p:txBody>
      </p:sp>
      <p:cxnSp>
        <p:nvCxnSpPr>
          <p:cNvPr id="68" name="Gerade Verbindung mit Pfeil 67">
            <a:extLst>
              <a:ext uri="{FF2B5EF4-FFF2-40B4-BE49-F238E27FC236}">
                <a16:creationId xmlns:a16="http://schemas.microsoft.com/office/drawing/2014/main" id="{26046936-1F0C-0E31-EE13-C821EDAB3EEB}"/>
              </a:ext>
            </a:extLst>
          </p:cNvPr>
          <p:cNvCxnSpPr>
            <a:cxnSpLocks/>
            <a:endCxn id="21" idx="1"/>
          </p:cNvCxnSpPr>
          <p:nvPr/>
        </p:nvCxnSpPr>
        <p:spPr>
          <a:xfrm>
            <a:off x="3387318" y="5661092"/>
            <a:ext cx="2710403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F92A04C2-D440-AD5E-C7CD-63FE98E7259F}"/>
              </a:ext>
            </a:extLst>
          </p:cNvPr>
          <p:cNvGrpSpPr/>
          <p:nvPr/>
        </p:nvGrpSpPr>
        <p:grpSpPr>
          <a:xfrm>
            <a:off x="2351933" y="3364815"/>
            <a:ext cx="1500618" cy="792140"/>
            <a:chOff x="1142258" y="3350846"/>
            <a:chExt cx="1500618" cy="792140"/>
          </a:xfrm>
        </p:grpSpPr>
        <p:sp>
          <p:nvSpPr>
            <p:cNvPr id="7" name="Textfeld 6">
              <a:extLst>
                <a:ext uri="{FF2B5EF4-FFF2-40B4-BE49-F238E27FC236}">
                  <a16:creationId xmlns:a16="http://schemas.microsoft.com/office/drawing/2014/main" id="{CBE56FB8-275E-9470-79CC-8A4E6BCF839C}"/>
                </a:ext>
              </a:extLst>
            </p:cNvPr>
            <p:cNvSpPr txBox="1"/>
            <p:nvPr/>
          </p:nvSpPr>
          <p:spPr>
            <a:xfrm>
              <a:off x="2251429" y="3350846"/>
              <a:ext cx="39144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de-CH" sz="1100" dirty="0"/>
            </a:p>
          </p:txBody>
        </p:sp>
        <p:grpSp>
          <p:nvGrpSpPr>
            <p:cNvPr id="6" name="Gruppieren 5">
              <a:extLst>
                <a:ext uri="{FF2B5EF4-FFF2-40B4-BE49-F238E27FC236}">
                  <a16:creationId xmlns:a16="http://schemas.microsoft.com/office/drawing/2014/main" id="{F5E72671-D0C0-CB56-B415-C3B6CB47A652}"/>
                </a:ext>
              </a:extLst>
            </p:cNvPr>
            <p:cNvGrpSpPr/>
            <p:nvPr/>
          </p:nvGrpSpPr>
          <p:grpSpPr>
            <a:xfrm>
              <a:off x="1142258" y="3388883"/>
              <a:ext cx="1231155" cy="754103"/>
              <a:chOff x="1142258" y="3388883"/>
              <a:chExt cx="1231155" cy="754103"/>
            </a:xfrm>
          </p:grpSpPr>
          <p:pic>
            <p:nvPicPr>
              <p:cNvPr id="73" name="Grafik 72" descr="Strommast Silhouette">
                <a:extLst>
                  <a:ext uri="{FF2B5EF4-FFF2-40B4-BE49-F238E27FC236}">
                    <a16:creationId xmlns:a16="http://schemas.microsoft.com/office/drawing/2014/main" id="{4C7DECD9-86C5-8EC9-4444-C3659C89C59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0"/>
                  </a:ext>
                </a:extLst>
              </a:blip>
              <a:stretch>
                <a:fillRect/>
              </a:stretch>
            </p:blipFill>
            <p:spPr>
              <a:xfrm>
                <a:off x="1142258" y="3718222"/>
                <a:ext cx="424764" cy="424764"/>
              </a:xfrm>
              <a:prstGeom prst="rect">
                <a:avLst/>
              </a:prstGeom>
            </p:spPr>
          </p:pic>
          <p:pic>
            <p:nvPicPr>
              <p:cNvPr id="75" name="Grafik 74" descr="Hochspannung Silhouette">
                <a:extLst>
                  <a:ext uri="{FF2B5EF4-FFF2-40B4-BE49-F238E27FC236}">
                    <a16:creationId xmlns:a16="http://schemas.microsoft.com/office/drawing/2014/main" id="{81E4E21D-EB9E-BE3D-86E4-150B2C1F4F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2"/>
                  </a:ext>
                </a:extLst>
              </a:blip>
              <a:stretch>
                <a:fillRect/>
              </a:stretch>
            </p:blipFill>
            <p:spPr>
              <a:xfrm>
                <a:off x="1192254" y="3388883"/>
                <a:ext cx="424764" cy="424764"/>
              </a:xfrm>
              <a:prstGeom prst="rect">
                <a:avLst/>
              </a:prstGeom>
            </p:spPr>
          </p:pic>
          <p:pic>
            <p:nvPicPr>
              <p:cNvPr id="77" name="Grafik 76" descr="Tools mit einfarbiger Füllung">
                <a:extLst>
                  <a:ext uri="{FF2B5EF4-FFF2-40B4-BE49-F238E27FC236}">
                    <a16:creationId xmlns:a16="http://schemas.microsoft.com/office/drawing/2014/main" id="{D3046F86-A677-746E-00A0-25C8BAFCB0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4"/>
                  </a:ext>
                </a:extLst>
              </a:blip>
              <a:stretch>
                <a:fillRect/>
              </a:stretch>
            </p:blipFill>
            <p:spPr>
              <a:xfrm>
                <a:off x="1563797" y="3389646"/>
                <a:ext cx="424764" cy="424764"/>
              </a:xfrm>
              <a:prstGeom prst="rect">
                <a:avLst/>
              </a:prstGeom>
            </p:spPr>
          </p:pic>
          <p:pic>
            <p:nvPicPr>
              <p:cNvPr id="79" name="Grafik 78" descr="Zahnrad mit einfarbiger Füllung">
                <a:extLst>
                  <a:ext uri="{FF2B5EF4-FFF2-40B4-BE49-F238E27FC236}">
                    <a16:creationId xmlns:a16="http://schemas.microsoft.com/office/drawing/2014/main" id="{0CA666FE-8FAA-B952-5F8A-D5CA92E686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6"/>
                  </a:ext>
                </a:extLst>
              </a:blip>
              <a:stretch>
                <a:fillRect/>
              </a:stretch>
            </p:blipFill>
            <p:spPr>
              <a:xfrm>
                <a:off x="1454855" y="3711587"/>
                <a:ext cx="424764" cy="424764"/>
              </a:xfrm>
              <a:prstGeom prst="rect">
                <a:avLst/>
              </a:prstGeom>
            </p:spPr>
          </p:pic>
          <p:pic>
            <p:nvPicPr>
              <p:cNvPr id="5" name="Grafik 4" descr="Klassenzimmer Silhouette">
                <a:extLst>
                  <a:ext uri="{FF2B5EF4-FFF2-40B4-BE49-F238E27FC236}">
                    <a16:creationId xmlns:a16="http://schemas.microsoft.com/office/drawing/2014/main" id="{29E3963C-1565-4C67-FC2D-EFE725E046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8"/>
                  </a:ext>
                </a:extLst>
              </a:blip>
              <a:stretch>
                <a:fillRect/>
              </a:stretch>
            </p:blipFill>
            <p:spPr>
              <a:xfrm>
                <a:off x="1820883" y="3485382"/>
                <a:ext cx="552530" cy="552530"/>
              </a:xfrm>
              <a:prstGeom prst="rect">
                <a:avLst/>
              </a:prstGeom>
            </p:spPr>
          </p:pic>
        </p:grpSp>
      </p:grp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661C9DD3-722C-C36D-73FD-99658B91B93F}"/>
              </a:ext>
            </a:extLst>
          </p:cNvPr>
          <p:cNvCxnSpPr>
            <a:cxnSpLocks/>
          </p:cNvCxnSpPr>
          <p:nvPr/>
        </p:nvCxnSpPr>
        <p:spPr>
          <a:xfrm>
            <a:off x="3567729" y="4084050"/>
            <a:ext cx="2529992" cy="141810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>
            <a:extLst>
              <a:ext uri="{FF2B5EF4-FFF2-40B4-BE49-F238E27FC236}">
                <a16:creationId xmlns:a16="http://schemas.microsoft.com/office/drawing/2014/main" id="{064096BB-D3C9-2CA1-230A-CC34CFB834F1}"/>
              </a:ext>
            </a:extLst>
          </p:cNvPr>
          <p:cNvSpPr txBox="1"/>
          <p:nvPr/>
        </p:nvSpPr>
        <p:spPr>
          <a:xfrm rot="1793022">
            <a:off x="3415880" y="4372724"/>
            <a:ext cx="2936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 dirty="0"/>
              <a:t>Beurteilt nach vorgegeben Kriterien – </a:t>
            </a:r>
          </a:p>
          <a:p>
            <a:r>
              <a:rPr lang="de-CH" sz="1200" dirty="0"/>
              <a:t>Einfluss auf Erfahrungsnote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BD040EDE-5532-E5E6-76EE-FB929E908779}"/>
              </a:ext>
            </a:extLst>
          </p:cNvPr>
          <p:cNvSpPr txBox="1"/>
          <p:nvPr/>
        </p:nvSpPr>
        <p:spPr>
          <a:xfrm rot="1759173">
            <a:off x="6920533" y="2710212"/>
            <a:ext cx="25864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 dirty="0"/>
              <a:t>Weist Arbeiten und Ausbildung </a:t>
            </a:r>
            <a:br>
              <a:rPr lang="de-CH" sz="1200" dirty="0"/>
            </a:br>
            <a:r>
              <a:rPr lang="de-CH" sz="1200" dirty="0"/>
              <a:t>für die Lernenden an.</a:t>
            </a:r>
          </a:p>
        </p:txBody>
      </p:sp>
      <p:pic>
        <p:nvPicPr>
          <p:cNvPr id="11" name="Grafik 10" descr="Gericht Silhouette">
            <a:extLst>
              <a:ext uri="{FF2B5EF4-FFF2-40B4-BE49-F238E27FC236}">
                <a16:creationId xmlns:a16="http://schemas.microsoft.com/office/drawing/2014/main" id="{0F1967EC-6EB5-F95D-5FF0-94D2150177AC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1679209" y="1067284"/>
            <a:ext cx="718446" cy="718446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27815322-7AC8-CFAB-B13B-7BD6FFC289E3}"/>
              </a:ext>
            </a:extLst>
          </p:cNvPr>
          <p:cNvSpPr txBox="1"/>
          <p:nvPr/>
        </p:nvSpPr>
        <p:spPr>
          <a:xfrm>
            <a:off x="2341226" y="1183336"/>
            <a:ext cx="21885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100" dirty="0"/>
              <a:t>Kantonales </a:t>
            </a:r>
          </a:p>
          <a:p>
            <a:r>
              <a:rPr lang="de-CH" sz="1100" dirty="0"/>
              <a:t>Berufsbildungsamt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ACE7E95C-C5A1-51FC-6F6B-4990D8C8B201}"/>
              </a:ext>
            </a:extLst>
          </p:cNvPr>
          <p:cNvSpPr txBox="1"/>
          <p:nvPr/>
        </p:nvSpPr>
        <p:spPr>
          <a:xfrm>
            <a:off x="1338001" y="1731464"/>
            <a:ext cx="312139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100" dirty="0"/>
              <a:t>Kann bei ungenügendem Lehrverhältnis Massnahmen gegenüber Lehrbetrieb, Berufsbildnern und Lernenden ergreifen.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73094D57-9DB8-DC02-0908-C6D4914FC0CB}"/>
              </a:ext>
            </a:extLst>
          </p:cNvPr>
          <p:cNvSpPr txBox="1"/>
          <p:nvPr/>
        </p:nvSpPr>
        <p:spPr>
          <a:xfrm>
            <a:off x="3442000" y="3143233"/>
            <a:ext cx="391447" cy="261610"/>
          </a:xfrm>
          <a:prstGeom prst="rect">
            <a:avLst/>
          </a:prstGeom>
          <a:solidFill>
            <a:srgbClr val="E9EFB7"/>
          </a:solidFill>
        </p:spPr>
        <p:txBody>
          <a:bodyPr wrap="square" rtlCol="0">
            <a:spAutoFit/>
          </a:bodyPr>
          <a:lstStyle/>
          <a:p>
            <a:r>
              <a:rPr lang="de-CH" sz="1100" dirty="0"/>
              <a:t>ÜK</a:t>
            </a:r>
          </a:p>
        </p:txBody>
      </p:sp>
      <p:sp>
        <p:nvSpPr>
          <p:cNvPr id="18" name="Datumsplatzhalter 17">
            <a:extLst>
              <a:ext uri="{FF2B5EF4-FFF2-40B4-BE49-F238E27FC236}">
                <a16:creationId xmlns:a16="http://schemas.microsoft.com/office/drawing/2014/main" id="{365CB433-F5C1-55D2-F3EE-8B82571FB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12.07.2023</a:t>
            </a:r>
            <a:endParaRPr lang="de-CH"/>
          </a:p>
        </p:txBody>
      </p:sp>
      <p:sp>
        <p:nvSpPr>
          <p:cNvPr id="19" name="Foliennummernplatzhalter 18">
            <a:extLst>
              <a:ext uri="{FF2B5EF4-FFF2-40B4-BE49-F238E27FC236}">
                <a16:creationId xmlns:a16="http://schemas.microsoft.com/office/drawing/2014/main" id="{7D1CC438-B612-9C45-438A-033010E24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3DBBF-17C4-49A5-95EA-AE430A4607C7}" type="slidenum">
              <a:rPr lang="de-CH" smtClean="0"/>
              <a:t>11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67602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2" grpId="0"/>
      <p:bldP spid="66" grpId="0"/>
      <p:bldP spid="13" grpId="0"/>
      <p:bldP spid="15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FE992B-D7BB-4C9B-A6E6-3A101D585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8" y="168965"/>
            <a:ext cx="10445922" cy="721957"/>
          </a:xfrm>
        </p:spPr>
        <p:txBody>
          <a:bodyPr/>
          <a:lstStyle/>
          <a:p>
            <a:r>
              <a:rPr lang="de-CH" dirty="0"/>
              <a:t>Kommunikation Berufsbildner – Praxisbildner – Lernende – </a:t>
            </a:r>
            <a:br>
              <a:rPr lang="de-CH" dirty="0"/>
            </a:br>
            <a:r>
              <a:rPr lang="de-CH" dirty="0"/>
              <a:t>überbetriebliche Kurse – Berufsfachschule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52FC318-D6E4-4702-A9EC-94978DBF1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e-CH"/>
              <a:t>Trägerschaft BBNE</a:t>
            </a:r>
          </a:p>
        </p:txBody>
      </p:sp>
      <p:pic>
        <p:nvPicPr>
          <p:cNvPr id="14" name="Grafik 13" descr="Büromitarbeiter Silhouette">
            <a:extLst>
              <a:ext uri="{FF2B5EF4-FFF2-40B4-BE49-F238E27FC236}">
                <a16:creationId xmlns:a16="http://schemas.microsoft.com/office/drawing/2014/main" id="{878D4DEF-9CFB-E902-9685-DDFE440BA4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29232" y="1149363"/>
            <a:ext cx="1224019" cy="1224019"/>
          </a:xfrm>
          <a:prstGeom prst="rect">
            <a:avLst/>
          </a:prstGeom>
        </p:spPr>
      </p:pic>
      <p:pic>
        <p:nvPicPr>
          <p:cNvPr id="16" name="Grafik 15" descr="Bauarbeiter mit einfarbiger Füllung">
            <a:extLst>
              <a:ext uri="{FF2B5EF4-FFF2-40B4-BE49-F238E27FC236}">
                <a16:creationId xmlns:a16="http://schemas.microsoft.com/office/drawing/2014/main" id="{FF3031AF-D383-4972-29FA-875C41E5C8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087366" y="5240542"/>
            <a:ext cx="1224019" cy="1224019"/>
          </a:xfrm>
          <a:prstGeom prst="rect">
            <a:avLst/>
          </a:prstGeom>
        </p:spPr>
      </p:pic>
      <p:pic>
        <p:nvPicPr>
          <p:cNvPr id="21" name="Grafik 20" descr="Bauarbeiter Silhouette">
            <a:extLst>
              <a:ext uri="{FF2B5EF4-FFF2-40B4-BE49-F238E27FC236}">
                <a16:creationId xmlns:a16="http://schemas.microsoft.com/office/drawing/2014/main" id="{DDBB819E-7310-8B05-4755-ABAA176F67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745296" y="5006539"/>
            <a:ext cx="1224019" cy="1224019"/>
          </a:xfrm>
          <a:prstGeom prst="rect">
            <a:avLst/>
          </a:prstGeom>
        </p:spPr>
      </p:pic>
      <p:pic>
        <p:nvPicPr>
          <p:cNvPr id="23" name="Grafik 22" descr="Elektrikerin mit einfarbiger Füllung">
            <a:extLst>
              <a:ext uri="{FF2B5EF4-FFF2-40B4-BE49-F238E27FC236}">
                <a16:creationId xmlns:a16="http://schemas.microsoft.com/office/drawing/2014/main" id="{92411C11-FDF8-AF5D-EFE5-81974595430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894890" y="3139015"/>
            <a:ext cx="1224019" cy="1224019"/>
          </a:xfrm>
          <a:prstGeom prst="rect">
            <a:avLst/>
          </a:prstGeom>
        </p:spPr>
      </p:pic>
      <p:pic>
        <p:nvPicPr>
          <p:cNvPr id="29" name="Grafik 28" descr="Elektriker Silhouette">
            <a:extLst>
              <a:ext uri="{FF2B5EF4-FFF2-40B4-BE49-F238E27FC236}">
                <a16:creationId xmlns:a16="http://schemas.microsoft.com/office/drawing/2014/main" id="{ED7B80C4-FF12-AB24-8212-FF38B98B7DA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459387" y="2870564"/>
            <a:ext cx="1224019" cy="1224019"/>
          </a:xfrm>
          <a:prstGeom prst="rect">
            <a:avLst/>
          </a:prstGeom>
        </p:spPr>
      </p:pic>
      <p:sp>
        <p:nvSpPr>
          <p:cNvPr id="32" name="Textfeld 31">
            <a:extLst>
              <a:ext uri="{FF2B5EF4-FFF2-40B4-BE49-F238E27FC236}">
                <a16:creationId xmlns:a16="http://schemas.microsoft.com/office/drawing/2014/main" id="{F5F175A6-4272-0B41-95B0-5FEEA0B7BA21}"/>
              </a:ext>
            </a:extLst>
          </p:cNvPr>
          <p:cNvSpPr txBox="1"/>
          <p:nvPr/>
        </p:nvSpPr>
        <p:spPr>
          <a:xfrm>
            <a:off x="6662759" y="1195396"/>
            <a:ext cx="1260309" cy="2616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sz="1100" dirty="0" err="1"/>
              <a:t>Berufsbildner:in</a:t>
            </a:r>
            <a:endParaRPr lang="de-CH" sz="1100" dirty="0"/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B341A402-E1AA-5BE0-5122-667669914C2E}"/>
              </a:ext>
            </a:extLst>
          </p:cNvPr>
          <p:cNvGrpSpPr/>
          <p:nvPr/>
        </p:nvGrpSpPr>
        <p:grpSpPr>
          <a:xfrm>
            <a:off x="1690400" y="4798100"/>
            <a:ext cx="2136914" cy="1244116"/>
            <a:chOff x="833150" y="4826675"/>
            <a:chExt cx="2136914" cy="1244116"/>
          </a:xfrm>
        </p:grpSpPr>
        <p:grpSp>
          <p:nvGrpSpPr>
            <p:cNvPr id="63" name="Gruppieren 62">
              <a:extLst>
                <a:ext uri="{FF2B5EF4-FFF2-40B4-BE49-F238E27FC236}">
                  <a16:creationId xmlns:a16="http://schemas.microsoft.com/office/drawing/2014/main" id="{5775F23E-95DD-E5E9-F79A-245EABEC2078}"/>
                </a:ext>
              </a:extLst>
            </p:cNvPr>
            <p:cNvGrpSpPr/>
            <p:nvPr/>
          </p:nvGrpSpPr>
          <p:grpSpPr>
            <a:xfrm>
              <a:off x="833150" y="4826675"/>
              <a:ext cx="1100642" cy="1244116"/>
              <a:chOff x="2457660" y="3246404"/>
              <a:chExt cx="1100642" cy="1244116"/>
            </a:xfrm>
          </p:grpSpPr>
          <p:pic>
            <p:nvPicPr>
              <p:cNvPr id="58" name="Grafik 57" descr="Schulgebäude Silhouette">
                <a:extLst>
                  <a:ext uri="{FF2B5EF4-FFF2-40B4-BE49-F238E27FC236}">
                    <a16:creationId xmlns:a16="http://schemas.microsoft.com/office/drawing/2014/main" id="{4BA1FB50-8305-084D-20E7-B1064F12E4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p:blipFill>
            <p:spPr>
              <a:xfrm>
                <a:off x="2617750" y="3246404"/>
                <a:ext cx="722800" cy="722800"/>
              </a:xfrm>
              <a:prstGeom prst="rect">
                <a:avLst/>
              </a:prstGeom>
            </p:spPr>
          </p:pic>
          <p:pic>
            <p:nvPicPr>
              <p:cNvPr id="60" name="Grafik 59" descr="Klassenzimmer mit einfarbiger Füllung">
                <a:extLst>
                  <a:ext uri="{FF2B5EF4-FFF2-40B4-BE49-F238E27FC236}">
                    <a16:creationId xmlns:a16="http://schemas.microsoft.com/office/drawing/2014/main" id="{D4E0B072-5864-4595-7EFA-2216703CE3D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p:blipFill>
            <p:spPr>
              <a:xfrm>
                <a:off x="2457660" y="3829243"/>
                <a:ext cx="661277" cy="661277"/>
              </a:xfrm>
              <a:prstGeom prst="rect">
                <a:avLst/>
              </a:prstGeom>
            </p:spPr>
          </p:pic>
          <p:pic>
            <p:nvPicPr>
              <p:cNvPr id="62" name="Grafik 61" descr="Bücher Silhouette">
                <a:extLst>
                  <a:ext uri="{FF2B5EF4-FFF2-40B4-BE49-F238E27FC236}">
                    <a16:creationId xmlns:a16="http://schemas.microsoft.com/office/drawing/2014/main" id="{F544D199-F9DD-C79A-94A3-5301DCE89CA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p:blipFill>
            <p:spPr>
              <a:xfrm>
                <a:off x="3029146" y="3829243"/>
                <a:ext cx="529156" cy="529156"/>
              </a:xfrm>
              <a:prstGeom prst="rect">
                <a:avLst/>
              </a:prstGeom>
            </p:spPr>
          </p:pic>
        </p:grpSp>
        <p:sp>
          <p:nvSpPr>
            <p:cNvPr id="64" name="Textfeld 63">
              <a:extLst>
                <a:ext uri="{FF2B5EF4-FFF2-40B4-BE49-F238E27FC236}">
                  <a16:creationId xmlns:a16="http://schemas.microsoft.com/office/drawing/2014/main" id="{9681FCDC-FD62-8658-3EAB-E2694BFCE229}"/>
                </a:ext>
              </a:extLst>
            </p:cNvPr>
            <p:cNvSpPr txBox="1"/>
            <p:nvPr/>
          </p:nvSpPr>
          <p:spPr>
            <a:xfrm>
              <a:off x="1644145" y="5101831"/>
              <a:ext cx="1325919" cy="261610"/>
            </a:xfrm>
            <a:prstGeom prst="rect">
              <a:avLst/>
            </a:prstGeom>
            <a:solidFill>
              <a:srgbClr val="FFFABC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de-CH" sz="1100" dirty="0"/>
                <a:t>Berufsfachschule</a:t>
              </a:r>
            </a:p>
          </p:txBody>
        </p:sp>
      </p:grp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F92A04C2-D440-AD5E-C7CD-63FE98E7259F}"/>
              </a:ext>
            </a:extLst>
          </p:cNvPr>
          <p:cNvGrpSpPr/>
          <p:nvPr/>
        </p:nvGrpSpPr>
        <p:grpSpPr>
          <a:xfrm>
            <a:off x="1999508" y="3322271"/>
            <a:ext cx="1500618" cy="792140"/>
            <a:chOff x="1142258" y="3350846"/>
            <a:chExt cx="1500618" cy="792140"/>
          </a:xfrm>
        </p:grpSpPr>
        <p:sp>
          <p:nvSpPr>
            <p:cNvPr id="7" name="Textfeld 6">
              <a:extLst>
                <a:ext uri="{FF2B5EF4-FFF2-40B4-BE49-F238E27FC236}">
                  <a16:creationId xmlns:a16="http://schemas.microsoft.com/office/drawing/2014/main" id="{CBE56FB8-275E-9470-79CC-8A4E6BCF839C}"/>
                </a:ext>
              </a:extLst>
            </p:cNvPr>
            <p:cNvSpPr txBox="1"/>
            <p:nvPr/>
          </p:nvSpPr>
          <p:spPr>
            <a:xfrm>
              <a:off x="2251429" y="3350846"/>
              <a:ext cx="391447" cy="261610"/>
            </a:xfrm>
            <a:prstGeom prst="rect">
              <a:avLst/>
            </a:prstGeom>
            <a:solidFill>
              <a:srgbClr val="E9EFB7"/>
            </a:solidFill>
          </p:spPr>
          <p:txBody>
            <a:bodyPr wrap="square" rtlCol="0">
              <a:spAutoFit/>
            </a:bodyPr>
            <a:lstStyle/>
            <a:p>
              <a:r>
                <a:rPr lang="de-CH" sz="1100" dirty="0"/>
                <a:t>ÜK</a:t>
              </a:r>
            </a:p>
          </p:txBody>
        </p:sp>
        <p:grpSp>
          <p:nvGrpSpPr>
            <p:cNvPr id="6" name="Gruppieren 5">
              <a:extLst>
                <a:ext uri="{FF2B5EF4-FFF2-40B4-BE49-F238E27FC236}">
                  <a16:creationId xmlns:a16="http://schemas.microsoft.com/office/drawing/2014/main" id="{F5E72671-D0C0-CB56-B415-C3B6CB47A652}"/>
                </a:ext>
              </a:extLst>
            </p:cNvPr>
            <p:cNvGrpSpPr/>
            <p:nvPr/>
          </p:nvGrpSpPr>
          <p:grpSpPr>
            <a:xfrm>
              <a:off x="1142258" y="3388883"/>
              <a:ext cx="1231155" cy="754103"/>
              <a:chOff x="1142258" y="3388883"/>
              <a:chExt cx="1231155" cy="754103"/>
            </a:xfrm>
          </p:grpSpPr>
          <p:pic>
            <p:nvPicPr>
              <p:cNvPr id="73" name="Grafik 72" descr="Strommast Silhouette">
                <a:extLst>
                  <a:ext uri="{FF2B5EF4-FFF2-40B4-BE49-F238E27FC236}">
                    <a16:creationId xmlns:a16="http://schemas.microsoft.com/office/drawing/2014/main" id="{4C7DECD9-86C5-8EC9-4444-C3659C89C59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0"/>
                  </a:ext>
                </a:extLst>
              </a:blip>
              <a:stretch>
                <a:fillRect/>
              </a:stretch>
            </p:blipFill>
            <p:spPr>
              <a:xfrm>
                <a:off x="1142258" y="3718222"/>
                <a:ext cx="424764" cy="424764"/>
              </a:xfrm>
              <a:prstGeom prst="rect">
                <a:avLst/>
              </a:prstGeom>
            </p:spPr>
          </p:pic>
          <p:pic>
            <p:nvPicPr>
              <p:cNvPr id="75" name="Grafik 74" descr="Hochspannung Silhouette">
                <a:extLst>
                  <a:ext uri="{FF2B5EF4-FFF2-40B4-BE49-F238E27FC236}">
                    <a16:creationId xmlns:a16="http://schemas.microsoft.com/office/drawing/2014/main" id="{81E4E21D-EB9E-BE3D-86E4-150B2C1F4F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2"/>
                  </a:ext>
                </a:extLst>
              </a:blip>
              <a:stretch>
                <a:fillRect/>
              </a:stretch>
            </p:blipFill>
            <p:spPr>
              <a:xfrm>
                <a:off x="1192254" y="3388883"/>
                <a:ext cx="424764" cy="424764"/>
              </a:xfrm>
              <a:prstGeom prst="rect">
                <a:avLst/>
              </a:prstGeom>
            </p:spPr>
          </p:pic>
          <p:pic>
            <p:nvPicPr>
              <p:cNvPr id="77" name="Grafik 76" descr="Tools mit einfarbiger Füllung">
                <a:extLst>
                  <a:ext uri="{FF2B5EF4-FFF2-40B4-BE49-F238E27FC236}">
                    <a16:creationId xmlns:a16="http://schemas.microsoft.com/office/drawing/2014/main" id="{D3046F86-A677-746E-00A0-25C8BAFCB0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4"/>
                  </a:ext>
                </a:extLst>
              </a:blip>
              <a:stretch>
                <a:fillRect/>
              </a:stretch>
            </p:blipFill>
            <p:spPr>
              <a:xfrm>
                <a:off x="1563797" y="3389646"/>
                <a:ext cx="424764" cy="424764"/>
              </a:xfrm>
              <a:prstGeom prst="rect">
                <a:avLst/>
              </a:prstGeom>
            </p:spPr>
          </p:pic>
          <p:pic>
            <p:nvPicPr>
              <p:cNvPr id="79" name="Grafik 78" descr="Zahnrad mit einfarbiger Füllung">
                <a:extLst>
                  <a:ext uri="{FF2B5EF4-FFF2-40B4-BE49-F238E27FC236}">
                    <a16:creationId xmlns:a16="http://schemas.microsoft.com/office/drawing/2014/main" id="{0CA666FE-8FAA-B952-5F8A-D5CA92E686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6"/>
                  </a:ext>
                </a:extLst>
              </a:blip>
              <a:stretch>
                <a:fillRect/>
              </a:stretch>
            </p:blipFill>
            <p:spPr>
              <a:xfrm>
                <a:off x="1454855" y="3711587"/>
                <a:ext cx="424764" cy="424764"/>
              </a:xfrm>
              <a:prstGeom prst="rect">
                <a:avLst/>
              </a:prstGeom>
            </p:spPr>
          </p:pic>
          <p:pic>
            <p:nvPicPr>
              <p:cNvPr id="5" name="Grafik 4" descr="Klassenzimmer Silhouette">
                <a:extLst>
                  <a:ext uri="{FF2B5EF4-FFF2-40B4-BE49-F238E27FC236}">
                    <a16:creationId xmlns:a16="http://schemas.microsoft.com/office/drawing/2014/main" id="{29E3963C-1565-4C67-FC2D-EFE725E046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8"/>
                  </a:ext>
                </a:extLst>
              </a:blip>
              <a:stretch>
                <a:fillRect/>
              </a:stretch>
            </p:blipFill>
            <p:spPr>
              <a:xfrm>
                <a:off x="1820883" y="3485382"/>
                <a:ext cx="552530" cy="552530"/>
              </a:xfrm>
              <a:prstGeom prst="rect">
                <a:avLst/>
              </a:prstGeom>
            </p:spPr>
          </p:pic>
        </p:grpSp>
      </p:grpSp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id="{2033DB6B-429B-EEC2-AAA6-0E5C5152AA5B}"/>
              </a:ext>
            </a:extLst>
          </p:cNvPr>
          <p:cNvCxnSpPr>
            <a:cxnSpLocks/>
          </p:cNvCxnSpPr>
          <p:nvPr/>
        </p:nvCxnSpPr>
        <p:spPr>
          <a:xfrm flipV="1">
            <a:off x="2972377" y="2036529"/>
            <a:ext cx="2772919" cy="1285742"/>
          </a:xfrm>
          <a:prstGeom prst="straightConnector1">
            <a:avLst/>
          </a:prstGeom>
          <a:ln w="44450">
            <a:solidFill>
              <a:srgbClr val="00B050"/>
            </a:solidFill>
            <a:prstDash val="solid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mit Pfeil 19">
            <a:extLst>
              <a:ext uri="{FF2B5EF4-FFF2-40B4-BE49-F238E27FC236}">
                <a16:creationId xmlns:a16="http://schemas.microsoft.com/office/drawing/2014/main" id="{AAA105A3-557B-C081-5199-8E183B0130B8}"/>
              </a:ext>
            </a:extLst>
          </p:cNvPr>
          <p:cNvCxnSpPr/>
          <p:nvPr/>
        </p:nvCxnSpPr>
        <p:spPr>
          <a:xfrm flipV="1">
            <a:off x="2678133" y="2262043"/>
            <a:ext cx="3222172" cy="2744496"/>
          </a:xfrm>
          <a:prstGeom prst="straightConnector1">
            <a:avLst/>
          </a:prstGeom>
          <a:ln w="44450">
            <a:solidFill>
              <a:srgbClr val="00B050"/>
            </a:solidFill>
            <a:prstDash val="solid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mit Pfeil 23">
            <a:extLst>
              <a:ext uri="{FF2B5EF4-FFF2-40B4-BE49-F238E27FC236}">
                <a16:creationId xmlns:a16="http://schemas.microsoft.com/office/drawing/2014/main" id="{CB6BCA6B-2450-8A83-8128-DBB70908054D}"/>
              </a:ext>
            </a:extLst>
          </p:cNvPr>
          <p:cNvCxnSpPr>
            <a:cxnSpLocks/>
            <a:endCxn id="14" idx="1"/>
          </p:cNvCxnSpPr>
          <p:nvPr/>
        </p:nvCxnSpPr>
        <p:spPr>
          <a:xfrm>
            <a:off x="3230663" y="1597025"/>
            <a:ext cx="2498569" cy="164348"/>
          </a:xfrm>
          <a:prstGeom prst="straightConnector1">
            <a:avLst/>
          </a:prstGeom>
          <a:ln w="44450">
            <a:solidFill>
              <a:srgbClr val="00B050"/>
            </a:solidFill>
            <a:prstDash val="solid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mit Pfeil 27">
            <a:extLst>
              <a:ext uri="{FF2B5EF4-FFF2-40B4-BE49-F238E27FC236}">
                <a16:creationId xmlns:a16="http://schemas.microsoft.com/office/drawing/2014/main" id="{C7E4839C-0670-C9E5-1C79-499D75261166}"/>
              </a:ext>
            </a:extLst>
          </p:cNvPr>
          <p:cNvCxnSpPr/>
          <p:nvPr/>
        </p:nvCxnSpPr>
        <p:spPr>
          <a:xfrm>
            <a:off x="6814705" y="2262043"/>
            <a:ext cx="1644682" cy="960582"/>
          </a:xfrm>
          <a:prstGeom prst="straightConnector1">
            <a:avLst/>
          </a:prstGeom>
          <a:ln w="15875">
            <a:solidFill>
              <a:srgbClr val="00B050"/>
            </a:solidFill>
            <a:prstDash val="solid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rade Verbindung mit Pfeil 36">
            <a:extLst>
              <a:ext uri="{FF2B5EF4-FFF2-40B4-BE49-F238E27FC236}">
                <a16:creationId xmlns:a16="http://schemas.microsoft.com/office/drawing/2014/main" id="{9CF3B014-9510-15B2-E234-97ADB6E787A7}"/>
              </a:ext>
            </a:extLst>
          </p:cNvPr>
          <p:cNvCxnSpPr/>
          <p:nvPr/>
        </p:nvCxnSpPr>
        <p:spPr>
          <a:xfrm flipH="1">
            <a:off x="7082559" y="4114411"/>
            <a:ext cx="1681018" cy="1266528"/>
          </a:xfrm>
          <a:prstGeom prst="straightConnector1">
            <a:avLst/>
          </a:prstGeom>
          <a:ln w="15875">
            <a:solidFill>
              <a:srgbClr val="00B050"/>
            </a:solidFill>
            <a:prstDash val="solid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 Verbindung mit Pfeil 38">
            <a:extLst>
              <a:ext uri="{FF2B5EF4-FFF2-40B4-BE49-F238E27FC236}">
                <a16:creationId xmlns:a16="http://schemas.microsoft.com/office/drawing/2014/main" id="{061DCFD6-1329-322C-D0DA-23660B2459DC}"/>
              </a:ext>
            </a:extLst>
          </p:cNvPr>
          <p:cNvCxnSpPr/>
          <p:nvPr/>
        </p:nvCxnSpPr>
        <p:spPr>
          <a:xfrm>
            <a:off x="2845811" y="4114411"/>
            <a:ext cx="2899485" cy="1334178"/>
          </a:xfrm>
          <a:prstGeom prst="straightConnector1">
            <a:avLst/>
          </a:prstGeom>
          <a:ln w="15875">
            <a:solidFill>
              <a:srgbClr val="00B050"/>
            </a:solidFill>
            <a:prstDash val="dash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 Verbindung mit Pfeil 41">
            <a:extLst>
              <a:ext uri="{FF2B5EF4-FFF2-40B4-BE49-F238E27FC236}">
                <a16:creationId xmlns:a16="http://schemas.microsoft.com/office/drawing/2014/main" id="{DEB590E1-68CC-E29A-2EED-ECA8FC58D357}"/>
              </a:ext>
            </a:extLst>
          </p:cNvPr>
          <p:cNvCxnSpPr/>
          <p:nvPr/>
        </p:nvCxnSpPr>
        <p:spPr>
          <a:xfrm>
            <a:off x="2972377" y="5651487"/>
            <a:ext cx="2756855" cy="111138"/>
          </a:xfrm>
          <a:prstGeom prst="straightConnector1">
            <a:avLst/>
          </a:prstGeom>
          <a:ln w="15875">
            <a:solidFill>
              <a:srgbClr val="00B050"/>
            </a:solidFill>
            <a:prstDash val="dash"/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Grafik 42" descr="Gericht Silhouette">
            <a:extLst>
              <a:ext uri="{FF2B5EF4-FFF2-40B4-BE49-F238E27FC236}">
                <a16:creationId xmlns:a16="http://schemas.microsoft.com/office/drawing/2014/main" id="{568DA72C-F125-CBB3-B054-63A193B96A39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2486588" y="1165057"/>
            <a:ext cx="718446" cy="718446"/>
          </a:xfrm>
          <a:prstGeom prst="rect">
            <a:avLst/>
          </a:prstGeom>
        </p:spPr>
      </p:pic>
      <p:sp>
        <p:nvSpPr>
          <p:cNvPr id="44" name="Textfeld 43">
            <a:extLst>
              <a:ext uri="{FF2B5EF4-FFF2-40B4-BE49-F238E27FC236}">
                <a16:creationId xmlns:a16="http://schemas.microsoft.com/office/drawing/2014/main" id="{B6E4AD92-F9CA-53C6-BD83-4AF85E023BF0}"/>
              </a:ext>
            </a:extLst>
          </p:cNvPr>
          <p:cNvSpPr txBox="1"/>
          <p:nvPr/>
        </p:nvSpPr>
        <p:spPr>
          <a:xfrm>
            <a:off x="1152814" y="1344272"/>
            <a:ext cx="14204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CH" sz="1100" dirty="0"/>
              <a:t>Kantonales </a:t>
            </a:r>
          </a:p>
          <a:p>
            <a:pPr algn="r"/>
            <a:r>
              <a:rPr lang="de-CH" sz="1100" dirty="0"/>
              <a:t>Berufsbildungsamt</a:t>
            </a:r>
          </a:p>
        </p:txBody>
      </p:sp>
      <p:cxnSp>
        <p:nvCxnSpPr>
          <p:cNvPr id="49" name="Gerade Verbindung mit Pfeil 48">
            <a:extLst>
              <a:ext uri="{FF2B5EF4-FFF2-40B4-BE49-F238E27FC236}">
                <a16:creationId xmlns:a16="http://schemas.microsoft.com/office/drawing/2014/main" id="{B52E4E9C-E39B-253A-70A6-16B97D228A6F}"/>
              </a:ext>
            </a:extLst>
          </p:cNvPr>
          <p:cNvCxnSpPr>
            <a:endCxn id="43" idx="2"/>
          </p:cNvCxnSpPr>
          <p:nvPr/>
        </p:nvCxnSpPr>
        <p:spPr>
          <a:xfrm flipV="1">
            <a:off x="2791042" y="1883503"/>
            <a:ext cx="54769" cy="1339122"/>
          </a:xfrm>
          <a:prstGeom prst="straightConnector1">
            <a:avLst/>
          </a:prstGeom>
          <a:ln w="15875">
            <a:solidFill>
              <a:srgbClr val="00B050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Freihandform: Form 52">
            <a:extLst>
              <a:ext uri="{FF2B5EF4-FFF2-40B4-BE49-F238E27FC236}">
                <a16:creationId xmlns:a16="http://schemas.microsoft.com/office/drawing/2014/main" id="{84B911F6-A140-825F-76AD-E8F911F3C757}"/>
              </a:ext>
            </a:extLst>
          </p:cNvPr>
          <p:cNvSpPr/>
          <p:nvPr/>
        </p:nvSpPr>
        <p:spPr>
          <a:xfrm>
            <a:off x="1723924" y="1775159"/>
            <a:ext cx="762664" cy="3250533"/>
          </a:xfrm>
          <a:custGeom>
            <a:avLst/>
            <a:gdLst>
              <a:gd name="connsiteX0" fmla="*/ 242487 w 1036814"/>
              <a:gd name="connsiteY0" fmla="*/ 3352800 h 3352800"/>
              <a:gd name="connsiteX1" fmla="*/ 48523 w 1036814"/>
              <a:gd name="connsiteY1" fmla="*/ 1237673 h 3352800"/>
              <a:gd name="connsiteX2" fmla="*/ 1036814 w 1036814"/>
              <a:gd name="connsiteY2" fmla="*/ 0 h 335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36814" h="3352800">
                <a:moveTo>
                  <a:pt x="242487" y="3352800"/>
                </a:moveTo>
                <a:cubicBezTo>
                  <a:pt x="79311" y="2574636"/>
                  <a:pt x="-83865" y="1796473"/>
                  <a:pt x="48523" y="1237673"/>
                </a:cubicBezTo>
                <a:cubicBezTo>
                  <a:pt x="180911" y="678873"/>
                  <a:pt x="608862" y="339436"/>
                  <a:pt x="1036814" y="0"/>
                </a:cubicBezTo>
              </a:path>
            </a:pathLst>
          </a:custGeom>
          <a:ln w="15875">
            <a:solidFill>
              <a:srgbClr val="00B050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CH" dirty="0"/>
          </a:p>
        </p:txBody>
      </p:sp>
      <p:pic>
        <p:nvPicPr>
          <p:cNvPr id="83" name="Grafik 82">
            <a:extLst>
              <a:ext uri="{FF2B5EF4-FFF2-40B4-BE49-F238E27FC236}">
                <a16:creationId xmlns:a16="http://schemas.microsoft.com/office/drawing/2014/main" id="{226FB140-98D3-212F-8421-4AD81C115499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5999477" y="2056137"/>
            <a:ext cx="749873" cy="3182388"/>
          </a:xfrm>
          <a:prstGeom prst="rect">
            <a:avLst/>
          </a:prstGeom>
        </p:spPr>
      </p:pic>
      <p:sp>
        <p:nvSpPr>
          <p:cNvPr id="86" name="Textfeld 85">
            <a:extLst>
              <a:ext uri="{FF2B5EF4-FFF2-40B4-BE49-F238E27FC236}">
                <a16:creationId xmlns:a16="http://schemas.microsoft.com/office/drawing/2014/main" id="{EA37E413-D969-5375-8DDA-90D9F3091F77}"/>
              </a:ext>
            </a:extLst>
          </p:cNvPr>
          <p:cNvSpPr txBox="1"/>
          <p:nvPr/>
        </p:nvSpPr>
        <p:spPr>
          <a:xfrm>
            <a:off x="9689412" y="2891876"/>
            <a:ext cx="12240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100" dirty="0" err="1"/>
              <a:t>Praxisbildner:in</a:t>
            </a:r>
            <a:endParaRPr lang="de-CH" sz="1100" dirty="0"/>
          </a:p>
        </p:txBody>
      </p:sp>
      <p:sp>
        <p:nvSpPr>
          <p:cNvPr id="87" name="Textfeld 86">
            <a:extLst>
              <a:ext uri="{FF2B5EF4-FFF2-40B4-BE49-F238E27FC236}">
                <a16:creationId xmlns:a16="http://schemas.microsoft.com/office/drawing/2014/main" id="{CEAED834-9A13-ACC5-BC6D-A4A92F18B8CA}"/>
              </a:ext>
            </a:extLst>
          </p:cNvPr>
          <p:cNvSpPr txBox="1"/>
          <p:nvPr/>
        </p:nvSpPr>
        <p:spPr>
          <a:xfrm>
            <a:off x="7138251" y="6111450"/>
            <a:ext cx="7848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100" dirty="0"/>
              <a:t>Lernende</a:t>
            </a:r>
          </a:p>
        </p:txBody>
      </p:sp>
      <p:cxnSp>
        <p:nvCxnSpPr>
          <p:cNvPr id="3" name="Gerade Verbindung mit Pfeil 2">
            <a:extLst>
              <a:ext uri="{FF2B5EF4-FFF2-40B4-BE49-F238E27FC236}">
                <a16:creationId xmlns:a16="http://schemas.microsoft.com/office/drawing/2014/main" id="{8D0B0235-2C55-B571-B6DE-504B9D14B210}"/>
              </a:ext>
            </a:extLst>
          </p:cNvPr>
          <p:cNvCxnSpPr>
            <a:cxnSpLocks/>
          </p:cNvCxnSpPr>
          <p:nvPr/>
        </p:nvCxnSpPr>
        <p:spPr>
          <a:xfrm flipV="1">
            <a:off x="2332459" y="4215959"/>
            <a:ext cx="121426" cy="531716"/>
          </a:xfrm>
          <a:prstGeom prst="straightConnector1">
            <a:avLst/>
          </a:prstGeom>
          <a:ln w="15875">
            <a:solidFill>
              <a:srgbClr val="00B050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Datumsplatzhalter 9">
            <a:extLst>
              <a:ext uri="{FF2B5EF4-FFF2-40B4-BE49-F238E27FC236}">
                <a16:creationId xmlns:a16="http://schemas.microsoft.com/office/drawing/2014/main" id="{229E91EE-AB36-6BCA-93B2-D6516BA8B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12.07.2023</a:t>
            </a:r>
            <a:endParaRPr lang="de-CH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7CB53DB7-818C-CED8-2255-2662A4F03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3DBBF-17C4-49A5-95EA-AE430A4607C7}" type="slidenum">
              <a:rPr lang="de-CH" smtClean="0"/>
              <a:t>12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12167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5EFD870-09F1-4B3D-95F7-6F9918BE1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12.07.2023</a:t>
            </a:r>
            <a:endParaRPr lang="de-CH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4119127-B28B-43FE-A2F7-032DAE987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e-CH" dirty="0"/>
              <a:t>Trägerschaft BBNE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F50F41D-2367-47CE-A564-68045443D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3DBBF-17C4-49A5-95EA-AE430A4607C7}" type="slidenum">
              <a:rPr lang="de-CH" smtClean="0"/>
              <a:t>13</a:t>
            </a:fld>
            <a:endParaRPr lang="de-CH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94F3637E-7C89-4E2B-907D-DFE361AF7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de-CH" dirty="0"/>
            </a:br>
            <a:endParaRPr lang="de-CH" dirty="0"/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B62BA74E-C41A-447D-A0C3-4F33C1666ADD}"/>
              </a:ext>
            </a:extLst>
          </p:cNvPr>
          <p:cNvSpPr txBox="1">
            <a:spLocks/>
          </p:cNvSpPr>
          <p:nvPr/>
        </p:nvSpPr>
        <p:spPr>
          <a:xfrm>
            <a:off x="1053548" y="1419571"/>
            <a:ext cx="10273265" cy="4841529"/>
          </a:xfrm>
          <a:prstGeom prst="rect">
            <a:avLst/>
          </a:prstGeom>
        </p:spPr>
        <p:txBody>
          <a:bodyPr/>
          <a:lstStyle>
            <a:lvl1pPr marL="357188" indent="-357188" algn="l" defTabSz="914400" rtl="0" eaLnBrk="1" latinLnBrk="0" hangingPunct="1">
              <a:lnSpc>
                <a:spcPct val="100000"/>
              </a:lnSpc>
              <a:spcBef>
                <a:spcPts val="48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5475" indent="-268288" algn="l" defTabSz="914400" rtl="0" eaLnBrk="1" latinLnBrk="0" hangingPunct="1">
              <a:lnSpc>
                <a:spcPct val="100000"/>
              </a:lnSpc>
              <a:spcBef>
                <a:spcPts val="48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3763" indent="-268288" algn="l" defTabSz="914400" rtl="0" eaLnBrk="1" latinLnBrk="0" hangingPunct="1">
              <a:lnSpc>
                <a:spcPct val="100000"/>
              </a:lnSpc>
              <a:spcBef>
                <a:spcPts val="48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3638" indent="-269875" algn="l" defTabSz="914400" rtl="0" eaLnBrk="1" latinLnBrk="0" hangingPunct="1">
              <a:lnSpc>
                <a:spcPct val="100000"/>
              </a:lnSpc>
              <a:spcBef>
                <a:spcPts val="48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1925" indent="-268288" algn="l" defTabSz="914400" rtl="0" eaLnBrk="1" latinLnBrk="0" hangingPunct="1">
              <a:lnSpc>
                <a:spcPct val="100000"/>
              </a:lnSpc>
              <a:spcBef>
                <a:spcPts val="48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de-CH" sz="3200" b="1" dirty="0"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r>
              <a:rPr lang="de-CH" sz="3200" b="1" dirty="0">
                <a:latin typeface="+mj-lt"/>
                <a:ea typeface="+mj-ea"/>
                <a:cs typeface="+mj-cs"/>
              </a:rPr>
              <a:t>Umsetzung der Ausbildung im </a:t>
            </a:r>
            <a:r>
              <a:rPr lang="de-CH" sz="3200" b="1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Betrieb</a:t>
            </a:r>
            <a:endParaRPr lang="de-CH" sz="2400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694019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4447BDC-9A92-5BF1-C22A-0506A9C43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de-DE"/>
              <a:t>12.07.2023</a:t>
            </a:r>
            <a:endParaRPr lang="de-CH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0B1AB76-14D3-2804-99B9-11AA7426A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e-CH" dirty="0"/>
              <a:t>Trägerschaft BBNE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98BBE69-8039-4C28-A2ED-F100D8382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3DBBF-17C4-49A5-95EA-AE430A4607C7}" type="slidenum">
              <a:rPr lang="de-CH" smtClean="0"/>
              <a:t>14</a:t>
            </a:fld>
            <a:endParaRPr lang="de-CH"/>
          </a:p>
        </p:txBody>
      </p:sp>
      <p:sp>
        <p:nvSpPr>
          <p:cNvPr id="20" name="Titel 19">
            <a:extLst>
              <a:ext uri="{FF2B5EF4-FFF2-40B4-BE49-F238E27FC236}">
                <a16:creationId xmlns:a16="http://schemas.microsoft.com/office/drawing/2014/main" id="{C7D88355-C4C5-BC55-FAFE-B3C3CDDED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de-CH"/>
            </a:br>
            <a:r>
              <a:rPr lang="de-CH"/>
              <a:t>Inhalt</a:t>
            </a:r>
          </a:p>
        </p:txBody>
      </p:sp>
      <p:sp>
        <p:nvSpPr>
          <p:cNvPr id="21" name="Textplatzhalter 20">
            <a:extLst>
              <a:ext uri="{FF2B5EF4-FFF2-40B4-BE49-F238E27FC236}">
                <a16:creationId xmlns:a16="http://schemas.microsoft.com/office/drawing/2014/main" id="{4EFFC966-2DA5-2EEA-9626-5C9D018760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5687" y="1196642"/>
            <a:ext cx="10271126" cy="5139506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de-CH" sz="2400" dirty="0">
                <a:latin typeface="+mn-lt"/>
              </a:rPr>
              <a:t>Was wurde geändert / angepasst für die Betriebe?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CH" sz="2400" dirty="0">
                <a:latin typeface="+mn-lt"/>
              </a:rPr>
              <a:t>Bildungsplan (PDF)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CH" sz="2400" dirty="0">
                <a:latin typeface="+mn-lt"/>
              </a:rPr>
              <a:t>Sicherheitsinstruktion nach Anhang 2 (Word)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de-CH" sz="2400" dirty="0">
              <a:latin typeface="+mn-lt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de-CH" sz="2400" dirty="0">
                <a:latin typeface="+mn-lt"/>
              </a:rPr>
              <a:t>Was ist neu dazu gekommen?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CH" sz="2400" dirty="0">
                <a:latin typeface="+mn-lt"/>
              </a:rPr>
              <a:t>Ausbildungsprogramm (Excel)</a:t>
            </a:r>
          </a:p>
          <a:p>
            <a:pPr marL="342900" indent="-34290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CH" sz="2400" dirty="0">
                <a:latin typeface="+mn-lt"/>
              </a:rPr>
              <a:t>Praxisaufträge (Word)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de-CH" sz="1000" dirty="0">
              <a:latin typeface="+mn-lt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de-CH" sz="2400" dirty="0">
                <a:latin typeface="+mn-lt"/>
              </a:rPr>
              <a:t>Wie setzen die Berufsbildner/innen die neuen Ausbildungsdokumente ein?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de-CH" sz="1000" dirty="0">
              <a:latin typeface="+mn-lt"/>
            </a:endParaRPr>
          </a:p>
          <a:p>
            <a:pPr marL="342900" indent="-342900">
              <a:lnSpc>
                <a:spcPct val="100000"/>
              </a:lnSpc>
              <a:spcBef>
                <a:spcPts val="1000"/>
              </a:spcBef>
              <a:buFont typeface="Wingdings" panose="05000000000000000000" pitchFamily="2" charset="2"/>
              <a:buChar char="à"/>
            </a:pPr>
            <a:r>
              <a:rPr lang="de-CH" sz="2400" b="1" dirty="0">
                <a:latin typeface="+mn-lt"/>
              </a:rPr>
              <a:t>Ziel der Ausbildung im Betrieb: Vermitteln aller Leistungsziele </a:t>
            </a:r>
            <a:br>
              <a:rPr lang="de-CH" sz="2400" dirty="0">
                <a:latin typeface="+mn-lt"/>
              </a:rPr>
            </a:br>
            <a:r>
              <a:rPr lang="de-CH" sz="2000" dirty="0">
                <a:latin typeface="+mn-lt"/>
              </a:rPr>
              <a:t>Können nicht alle Handlungskompetenzen vermitteln werden, kann dies mit der Gründung eines Lehrbetriebsverbundes gelöst werden</a:t>
            </a:r>
            <a:endParaRPr lang="de-CH" sz="1800" dirty="0">
              <a:ea typeface="+mj-lt"/>
              <a:cs typeface="+mj-lt"/>
            </a:endParaRPr>
          </a:p>
          <a:p>
            <a:endParaRPr lang="de-CH" sz="18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976109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FE992B-D7BB-4C9B-A6E6-3A101D585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8" y="168965"/>
            <a:ext cx="10445922" cy="721957"/>
          </a:xfrm>
        </p:spPr>
        <p:txBody>
          <a:bodyPr/>
          <a:lstStyle/>
          <a:p>
            <a:br>
              <a:rPr lang="de-CH" dirty="0"/>
            </a:br>
            <a:r>
              <a:rPr lang="de-CH" dirty="0"/>
              <a:t>Ausbildungsprogramme der 3 Lernorte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52FC318-D6E4-4702-A9EC-94978DBF1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e-CH"/>
              <a:t>Trägerschaft BBNE</a:t>
            </a:r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83C013E0-D0EB-57AE-E7C2-A3C88DE35EA1}"/>
              </a:ext>
            </a:extLst>
          </p:cNvPr>
          <p:cNvGrpSpPr/>
          <p:nvPr/>
        </p:nvGrpSpPr>
        <p:grpSpPr>
          <a:xfrm>
            <a:off x="1620680" y="1298247"/>
            <a:ext cx="2238870" cy="1224019"/>
            <a:chOff x="5729232" y="1149363"/>
            <a:chExt cx="2238870" cy="1224019"/>
          </a:xfrm>
        </p:grpSpPr>
        <p:pic>
          <p:nvPicPr>
            <p:cNvPr id="14" name="Grafik 13" descr="Büromitarbeiter Silhouette">
              <a:extLst>
                <a:ext uri="{FF2B5EF4-FFF2-40B4-BE49-F238E27FC236}">
                  <a16:creationId xmlns:a16="http://schemas.microsoft.com/office/drawing/2014/main" id="{878D4DEF-9CFB-E902-9685-DDFE440BA4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729232" y="1149363"/>
              <a:ext cx="1224019" cy="1224019"/>
            </a:xfrm>
            <a:prstGeom prst="rect">
              <a:avLst/>
            </a:prstGeom>
          </p:spPr>
        </p:pic>
        <p:sp>
          <p:nvSpPr>
            <p:cNvPr id="32" name="Textfeld 31">
              <a:extLst>
                <a:ext uri="{FF2B5EF4-FFF2-40B4-BE49-F238E27FC236}">
                  <a16:creationId xmlns:a16="http://schemas.microsoft.com/office/drawing/2014/main" id="{F5F175A6-4272-0B41-95B0-5FEEA0B7BA21}"/>
                </a:ext>
              </a:extLst>
            </p:cNvPr>
            <p:cNvSpPr txBox="1"/>
            <p:nvPr/>
          </p:nvSpPr>
          <p:spPr>
            <a:xfrm>
              <a:off x="6662759" y="1195396"/>
              <a:ext cx="1305343" cy="261610"/>
            </a:xfrm>
            <a:prstGeom prst="rect">
              <a:avLst/>
            </a:prstGeom>
            <a:solidFill>
              <a:schemeClr val="bg2">
                <a:lumMod val="50000"/>
                <a:alpha val="2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de-CH" sz="1100" dirty="0" err="1"/>
                <a:t>Berufsbildner:in</a:t>
              </a:r>
              <a:endParaRPr lang="de-CH" sz="1100" dirty="0"/>
            </a:p>
          </p:txBody>
        </p:sp>
      </p:grp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B341A402-E1AA-5BE0-5122-667669914C2E}"/>
              </a:ext>
            </a:extLst>
          </p:cNvPr>
          <p:cNvGrpSpPr/>
          <p:nvPr/>
        </p:nvGrpSpPr>
        <p:grpSpPr>
          <a:xfrm>
            <a:off x="8973811" y="1062840"/>
            <a:ext cx="2136914" cy="1244116"/>
            <a:chOff x="833150" y="4826675"/>
            <a:chExt cx="2136914" cy="1244116"/>
          </a:xfrm>
        </p:grpSpPr>
        <p:grpSp>
          <p:nvGrpSpPr>
            <p:cNvPr id="63" name="Gruppieren 62">
              <a:extLst>
                <a:ext uri="{FF2B5EF4-FFF2-40B4-BE49-F238E27FC236}">
                  <a16:creationId xmlns:a16="http://schemas.microsoft.com/office/drawing/2014/main" id="{5775F23E-95DD-E5E9-F79A-245EABEC2078}"/>
                </a:ext>
              </a:extLst>
            </p:cNvPr>
            <p:cNvGrpSpPr/>
            <p:nvPr/>
          </p:nvGrpSpPr>
          <p:grpSpPr>
            <a:xfrm>
              <a:off x="833150" y="4826675"/>
              <a:ext cx="1100642" cy="1244116"/>
              <a:chOff x="2457660" y="3246404"/>
              <a:chExt cx="1100642" cy="1244116"/>
            </a:xfrm>
          </p:grpSpPr>
          <p:pic>
            <p:nvPicPr>
              <p:cNvPr id="58" name="Grafik 57" descr="Schulgebäude Silhouette">
                <a:extLst>
                  <a:ext uri="{FF2B5EF4-FFF2-40B4-BE49-F238E27FC236}">
                    <a16:creationId xmlns:a16="http://schemas.microsoft.com/office/drawing/2014/main" id="{4BA1FB50-8305-084D-20E7-B1064F12E4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2617750" y="3246404"/>
                <a:ext cx="722800" cy="722800"/>
              </a:xfrm>
              <a:prstGeom prst="rect">
                <a:avLst/>
              </a:prstGeom>
            </p:spPr>
          </p:pic>
          <p:pic>
            <p:nvPicPr>
              <p:cNvPr id="60" name="Grafik 59" descr="Klassenzimmer mit einfarbiger Füllung">
                <a:extLst>
                  <a:ext uri="{FF2B5EF4-FFF2-40B4-BE49-F238E27FC236}">
                    <a16:creationId xmlns:a16="http://schemas.microsoft.com/office/drawing/2014/main" id="{D4E0B072-5864-4595-7EFA-2216703CE3D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2457660" y="3829243"/>
                <a:ext cx="661277" cy="661277"/>
              </a:xfrm>
              <a:prstGeom prst="rect">
                <a:avLst/>
              </a:prstGeom>
            </p:spPr>
          </p:pic>
          <p:pic>
            <p:nvPicPr>
              <p:cNvPr id="62" name="Grafik 61" descr="Bücher Silhouette">
                <a:extLst>
                  <a:ext uri="{FF2B5EF4-FFF2-40B4-BE49-F238E27FC236}">
                    <a16:creationId xmlns:a16="http://schemas.microsoft.com/office/drawing/2014/main" id="{F544D199-F9DD-C79A-94A3-5301DCE89CA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3029146" y="3829243"/>
                <a:ext cx="529156" cy="529156"/>
              </a:xfrm>
              <a:prstGeom prst="rect">
                <a:avLst/>
              </a:prstGeom>
            </p:spPr>
          </p:pic>
        </p:grpSp>
        <p:sp>
          <p:nvSpPr>
            <p:cNvPr id="64" name="Textfeld 63">
              <a:extLst>
                <a:ext uri="{FF2B5EF4-FFF2-40B4-BE49-F238E27FC236}">
                  <a16:creationId xmlns:a16="http://schemas.microsoft.com/office/drawing/2014/main" id="{9681FCDC-FD62-8658-3EAB-E2694BFCE229}"/>
                </a:ext>
              </a:extLst>
            </p:cNvPr>
            <p:cNvSpPr txBox="1"/>
            <p:nvPr/>
          </p:nvSpPr>
          <p:spPr>
            <a:xfrm>
              <a:off x="1644145" y="5101831"/>
              <a:ext cx="1325919" cy="261610"/>
            </a:xfrm>
            <a:prstGeom prst="rect">
              <a:avLst/>
            </a:prstGeom>
            <a:solidFill>
              <a:srgbClr val="FFFF00">
                <a:alpha val="15000"/>
              </a:srgbClr>
            </a:solidFill>
          </p:spPr>
          <p:txBody>
            <a:bodyPr wrap="square" rtlCol="0">
              <a:spAutoFit/>
            </a:bodyPr>
            <a:lstStyle>
              <a:defPPr>
                <a:defRPr lang="de-DE"/>
              </a:defPPr>
              <a:lvl1pPr>
                <a:defRPr sz="1100"/>
              </a:lvl1pPr>
            </a:lstStyle>
            <a:p>
              <a:r>
                <a:rPr lang="de-CH" dirty="0"/>
                <a:t>Berufsfachschule</a:t>
              </a:r>
            </a:p>
          </p:txBody>
        </p:sp>
      </p:grp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F92A04C2-D440-AD5E-C7CD-63FE98E7259F}"/>
              </a:ext>
            </a:extLst>
          </p:cNvPr>
          <p:cNvGrpSpPr/>
          <p:nvPr/>
        </p:nvGrpSpPr>
        <p:grpSpPr>
          <a:xfrm>
            <a:off x="5535647" y="1390335"/>
            <a:ext cx="1500618" cy="792140"/>
            <a:chOff x="1142258" y="3350846"/>
            <a:chExt cx="1500618" cy="792140"/>
          </a:xfrm>
        </p:grpSpPr>
        <p:grpSp>
          <p:nvGrpSpPr>
            <p:cNvPr id="6" name="Gruppieren 5">
              <a:extLst>
                <a:ext uri="{FF2B5EF4-FFF2-40B4-BE49-F238E27FC236}">
                  <a16:creationId xmlns:a16="http://schemas.microsoft.com/office/drawing/2014/main" id="{F5E72671-D0C0-CB56-B415-C3B6CB47A652}"/>
                </a:ext>
              </a:extLst>
            </p:cNvPr>
            <p:cNvGrpSpPr/>
            <p:nvPr/>
          </p:nvGrpSpPr>
          <p:grpSpPr>
            <a:xfrm>
              <a:off x="1142258" y="3388883"/>
              <a:ext cx="1231155" cy="754103"/>
              <a:chOff x="1142258" y="3388883"/>
              <a:chExt cx="1231155" cy="754103"/>
            </a:xfrm>
          </p:grpSpPr>
          <p:pic>
            <p:nvPicPr>
              <p:cNvPr id="73" name="Grafik 72" descr="Strommast Silhouette">
                <a:extLst>
                  <a:ext uri="{FF2B5EF4-FFF2-40B4-BE49-F238E27FC236}">
                    <a16:creationId xmlns:a16="http://schemas.microsoft.com/office/drawing/2014/main" id="{4C7DECD9-86C5-8EC9-4444-C3659C89C59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1142258" y="3718222"/>
                <a:ext cx="424764" cy="424764"/>
              </a:xfrm>
              <a:prstGeom prst="rect">
                <a:avLst/>
              </a:prstGeom>
            </p:spPr>
          </p:pic>
          <p:pic>
            <p:nvPicPr>
              <p:cNvPr id="75" name="Grafik 74" descr="Hochspannung Silhouette">
                <a:extLst>
                  <a:ext uri="{FF2B5EF4-FFF2-40B4-BE49-F238E27FC236}">
                    <a16:creationId xmlns:a16="http://schemas.microsoft.com/office/drawing/2014/main" id="{81E4E21D-EB9E-BE3D-86E4-150B2C1F4F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p:blipFill>
            <p:spPr>
              <a:xfrm>
                <a:off x="1192254" y="3388883"/>
                <a:ext cx="424764" cy="424764"/>
              </a:xfrm>
              <a:prstGeom prst="rect">
                <a:avLst/>
              </a:prstGeom>
            </p:spPr>
          </p:pic>
          <p:pic>
            <p:nvPicPr>
              <p:cNvPr id="77" name="Grafik 76" descr="Tools mit einfarbiger Füllung">
                <a:extLst>
                  <a:ext uri="{FF2B5EF4-FFF2-40B4-BE49-F238E27FC236}">
                    <a16:creationId xmlns:a16="http://schemas.microsoft.com/office/drawing/2014/main" id="{D3046F86-A677-746E-00A0-25C8BAFCB0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p:blipFill>
            <p:spPr>
              <a:xfrm>
                <a:off x="1563797" y="3389646"/>
                <a:ext cx="424764" cy="424764"/>
              </a:xfrm>
              <a:prstGeom prst="rect">
                <a:avLst/>
              </a:prstGeom>
            </p:spPr>
          </p:pic>
          <p:pic>
            <p:nvPicPr>
              <p:cNvPr id="79" name="Grafik 78" descr="Zahnrad mit einfarbiger Füllung">
                <a:extLst>
                  <a:ext uri="{FF2B5EF4-FFF2-40B4-BE49-F238E27FC236}">
                    <a16:creationId xmlns:a16="http://schemas.microsoft.com/office/drawing/2014/main" id="{0CA666FE-8FAA-B952-5F8A-D5CA92E686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p:blipFill>
            <p:spPr>
              <a:xfrm>
                <a:off x="1454855" y="3711587"/>
                <a:ext cx="424764" cy="424764"/>
              </a:xfrm>
              <a:prstGeom prst="rect">
                <a:avLst/>
              </a:prstGeom>
            </p:spPr>
          </p:pic>
          <p:pic>
            <p:nvPicPr>
              <p:cNvPr id="5" name="Grafik 4" descr="Klassenzimmer Silhouette">
                <a:extLst>
                  <a:ext uri="{FF2B5EF4-FFF2-40B4-BE49-F238E27FC236}">
                    <a16:creationId xmlns:a16="http://schemas.microsoft.com/office/drawing/2014/main" id="{29E3963C-1565-4C67-FC2D-EFE725E046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0"/>
                  </a:ext>
                </a:extLst>
              </a:blip>
              <a:stretch>
                <a:fillRect/>
              </a:stretch>
            </p:blipFill>
            <p:spPr>
              <a:xfrm>
                <a:off x="1820883" y="3485382"/>
                <a:ext cx="552530" cy="552530"/>
              </a:xfrm>
              <a:prstGeom prst="rect">
                <a:avLst/>
              </a:prstGeom>
            </p:spPr>
          </p:pic>
        </p:grpSp>
        <p:sp>
          <p:nvSpPr>
            <p:cNvPr id="7" name="Textfeld 6">
              <a:extLst>
                <a:ext uri="{FF2B5EF4-FFF2-40B4-BE49-F238E27FC236}">
                  <a16:creationId xmlns:a16="http://schemas.microsoft.com/office/drawing/2014/main" id="{CBE56FB8-275E-9470-79CC-8A4E6BCF839C}"/>
                </a:ext>
              </a:extLst>
            </p:cNvPr>
            <p:cNvSpPr txBox="1"/>
            <p:nvPr/>
          </p:nvSpPr>
          <p:spPr>
            <a:xfrm>
              <a:off x="2251429" y="3350846"/>
              <a:ext cx="391447" cy="261610"/>
            </a:xfrm>
            <a:prstGeom prst="rect">
              <a:avLst/>
            </a:prstGeom>
            <a:solidFill>
              <a:srgbClr val="E9EFB7"/>
            </a:solidFill>
          </p:spPr>
          <p:txBody>
            <a:bodyPr wrap="square" rtlCol="0">
              <a:spAutoFit/>
            </a:bodyPr>
            <a:lstStyle>
              <a:defPPr>
                <a:defRPr lang="de-DE"/>
              </a:defPPr>
              <a:lvl1pPr>
                <a:defRPr sz="1100"/>
              </a:lvl1pPr>
            </a:lstStyle>
            <a:p>
              <a:r>
                <a:rPr lang="de-CH" dirty="0"/>
                <a:t>ÜK</a:t>
              </a:r>
            </a:p>
          </p:txBody>
        </p:sp>
      </p:grpSp>
      <p:pic>
        <p:nvPicPr>
          <p:cNvPr id="13" name="Grafik 12">
            <a:extLst>
              <a:ext uri="{FF2B5EF4-FFF2-40B4-BE49-F238E27FC236}">
                <a16:creationId xmlns:a16="http://schemas.microsoft.com/office/drawing/2014/main" id="{6186007D-AFAF-D3C7-CCE3-24C75900830B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248258" y="2475639"/>
            <a:ext cx="9932027" cy="3181834"/>
          </a:xfrm>
          <a:prstGeom prst="rect">
            <a:avLst/>
          </a:prstGeom>
        </p:spPr>
      </p:pic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02EB0EF7-5975-7D1B-A922-C7F10F01AF46}"/>
              </a:ext>
            </a:extLst>
          </p:cNvPr>
          <p:cNvGrpSpPr/>
          <p:nvPr/>
        </p:nvGrpSpPr>
        <p:grpSpPr>
          <a:xfrm>
            <a:off x="5445940" y="5276996"/>
            <a:ext cx="1566089" cy="1458022"/>
            <a:chOff x="5745296" y="5006539"/>
            <a:chExt cx="1566089" cy="1458022"/>
          </a:xfrm>
        </p:grpSpPr>
        <p:pic>
          <p:nvPicPr>
            <p:cNvPr id="16" name="Grafik 15" descr="Bauarbeiter mit einfarbiger Füllung">
              <a:extLst>
                <a:ext uri="{FF2B5EF4-FFF2-40B4-BE49-F238E27FC236}">
                  <a16:creationId xmlns:a16="http://schemas.microsoft.com/office/drawing/2014/main" id="{FF3031AF-D383-4972-29FA-875C41E5C8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6087366" y="5240542"/>
              <a:ext cx="1224019" cy="1224019"/>
            </a:xfrm>
            <a:prstGeom prst="rect">
              <a:avLst/>
            </a:prstGeom>
          </p:spPr>
        </p:pic>
        <p:pic>
          <p:nvPicPr>
            <p:cNvPr id="21" name="Grafik 20" descr="Bauarbeiter Silhouette">
              <a:extLst>
                <a:ext uri="{FF2B5EF4-FFF2-40B4-BE49-F238E27FC236}">
                  <a16:creationId xmlns:a16="http://schemas.microsoft.com/office/drawing/2014/main" id="{DDBB819E-7310-8B05-4755-ABAA176F6772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>
              <a:off x="5745296" y="5006539"/>
              <a:ext cx="1224019" cy="1224019"/>
            </a:xfrm>
            <a:prstGeom prst="rect">
              <a:avLst/>
            </a:prstGeom>
          </p:spPr>
        </p:pic>
      </p:grp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EDE09D97-C062-86D0-7358-687CE619E4B7}"/>
              </a:ext>
            </a:extLst>
          </p:cNvPr>
          <p:cNvCxnSpPr>
            <a:cxnSpLocks/>
          </p:cNvCxnSpPr>
          <p:nvPr/>
        </p:nvCxnSpPr>
        <p:spPr>
          <a:xfrm>
            <a:off x="2554207" y="2306956"/>
            <a:ext cx="3193822" cy="39103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id="{188DFF45-D444-C528-E709-CA63E0DA45FE}"/>
              </a:ext>
            </a:extLst>
          </p:cNvPr>
          <p:cNvCxnSpPr>
            <a:cxnSpLocks/>
          </p:cNvCxnSpPr>
          <p:nvPr/>
        </p:nvCxnSpPr>
        <p:spPr>
          <a:xfrm>
            <a:off x="5704425" y="2059248"/>
            <a:ext cx="1035346" cy="56995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21">
            <a:extLst>
              <a:ext uri="{FF2B5EF4-FFF2-40B4-BE49-F238E27FC236}">
                <a16:creationId xmlns:a16="http://schemas.microsoft.com/office/drawing/2014/main" id="{E0A22000-0D5F-6490-44EF-0DC4FE122CBF}"/>
              </a:ext>
            </a:extLst>
          </p:cNvPr>
          <p:cNvCxnSpPr>
            <a:cxnSpLocks/>
          </p:cNvCxnSpPr>
          <p:nvPr/>
        </p:nvCxnSpPr>
        <p:spPr>
          <a:xfrm flipH="1">
            <a:off x="7594958" y="2077401"/>
            <a:ext cx="1183323" cy="55179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feld 33">
            <a:extLst>
              <a:ext uri="{FF2B5EF4-FFF2-40B4-BE49-F238E27FC236}">
                <a16:creationId xmlns:a16="http://schemas.microsoft.com/office/drawing/2014/main" id="{B7CA4B30-C74D-9102-418C-FC68B2D914F9}"/>
              </a:ext>
            </a:extLst>
          </p:cNvPr>
          <p:cNvSpPr txBox="1"/>
          <p:nvPr/>
        </p:nvSpPr>
        <p:spPr>
          <a:xfrm>
            <a:off x="753599" y="5855132"/>
            <a:ext cx="46923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400" dirty="0">
                <a:hlinkClick r:id="rId26"/>
              </a:rPr>
              <a:t>Ausbildungsprogramm Energie</a:t>
            </a:r>
            <a:endParaRPr lang="de-CH" sz="1400" dirty="0"/>
          </a:p>
          <a:p>
            <a:r>
              <a:rPr lang="de-CH" sz="1400" dirty="0">
                <a:hlinkClick r:id="rId27"/>
              </a:rPr>
              <a:t>Ausbildungsprogramm Telekommunikation</a:t>
            </a:r>
            <a:endParaRPr lang="de-CH" sz="1400" dirty="0"/>
          </a:p>
          <a:p>
            <a:r>
              <a:rPr lang="de-CH" sz="1400" dirty="0">
                <a:hlinkClick r:id="rId28"/>
              </a:rPr>
              <a:t>Ausbildungsprogramm Fahrleitung</a:t>
            </a:r>
            <a:endParaRPr lang="de-CH" sz="1400" dirty="0"/>
          </a:p>
          <a:p>
            <a:endParaRPr lang="de-CH" dirty="0"/>
          </a:p>
        </p:txBody>
      </p:sp>
      <p:sp>
        <p:nvSpPr>
          <p:cNvPr id="11" name="Datumsplatzhalter 10">
            <a:extLst>
              <a:ext uri="{FF2B5EF4-FFF2-40B4-BE49-F238E27FC236}">
                <a16:creationId xmlns:a16="http://schemas.microsoft.com/office/drawing/2014/main" id="{B9E7DF95-08AF-ED1B-E502-BFCAC2064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12.07.2023</a:t>
            </a:r>
            <a:endParaRPr lang="de-CH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EF07CAB4-C6B1-D320-FBB7-9AAF90205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3DBBF-17C4-49A5-95EA-AE430A4607C7}" type="slidenum">
              <a:rPr lang="de-CH" smtClean="0"/>
              <a:t>15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73657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FEB285-241E-4976-9468-9B525F899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8" y="168965"/>
            <a:ext cx="9976746" cy="721957"/>
          </a:xfrm>
        </p:spPr>
        <p:txBody>
          <a:bodyPr wrap="square" anchor="t">
            <a:normAutofit fontScale="90000"/>
          </a:bodyPr>
          <a:lstStyle/>
          <a:p>
            <a:br>
              <a:rPr lang="de-CH" dirty="0"/>
            </a:br>
            <a:r>
              <a:rPr lang="de-CH" dirty="0"/>
              <a:t>Das schwerpunktspezifische Ausbildungsprogramm zum Filtern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3E240A15-EEF9-4AAD-8887-52566FE7A0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1680" y="868155"/>
            <a:ext cx="8605656" cy="505582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E6CD750-40A3-4E0B-9268-DA68605192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27025" y="6494556"/>
            <a:ext cx="1076400" cy="1800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de-DE" sz="600"/>
              <a:t>12.07.2023</a:t>
            </a:r>
            <a:endParaRPr lang="de-CH" sz="60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434BC5F-090E-40D1-B5DE-F4E1B49E8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28625" y="6494556"/>
            <a:ext cx="8798188" cy="1800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de-CH" sz="600"/>
              <a:t>Trägerschaft BBNE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BF26168-4A21-4DF3-A10E-BB9518913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3425" y="6494556"/>
            <a:ext cx="324000" cy="1800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F1C3DBBF-17C4-49A5-95EA-AE430A4607C7}" type="slidenum">
              <a:rPr lang="de-CH" sz="600" smtClean="0"/>
              <a:pPr>
                <a:lnSpc>
                  <a:spcPct val="90000"/>
                </a:lnSpc>
                <a:spcAft>
                  <a:spcPts val="600"/>
                </a:spcAft>
              </a:pPr>
              <a:t>16</a:t>
            </a:fld>
            <a:endParaRPr lang="de-CH" sz="60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CC301101-27D4-4099-B570-9DE2401FBC40}"/>
              </a:ext>
            </a:extLst>
          </p:cNvPr>
          <p:cNvSpPr txBox="1"/>
          <p:nvPr/>
        </p:nvSpPr>
        <p:spPr>
          <a:xfrm>
            <a:off x="3769967" y="6276779"/>
            <a:ext cx="4548188" cy="307777"/>
          </a:xfrm>
          <a:prstGeom prst="rect">
            <a:avLst/>
          </a:prstGeom>
          <a:solidFill>
            <a:srgbClr val="ADC9E5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CH" sz="1400" spc="2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Download unter: </a:t>
            </a:r>
            <a:r>
              <a:rPr lang="de-CH" sz="1400" spc="2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hlinkClick r:id="rId4"/>
              </a:rPr>
              <a:t>www.netzelektriker.ch/hilfsmittel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862490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FE992B-D7BB-4C9B-A6E6-3A101D585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8" y="168965"/>
            <a:ext cx="10445922" cy="721957"/>
          </a:xfrm>
        </p:spPr>
        <p:txBody>
          <a:bodyPr/>
          <a:lstStyle/>
          <a:p>
            <a:br>
              <a:rPr lang="de-CH" dirty="0"/>
            </a:br>
            <a:r>
              <a:rPr lang="de-CH" dirty="0"/>
              <a:t>Ausbildungsprogramme Betrieb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52FC318-D6E4-4702-A9EC-94978DBF1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e-CH"/>
              <a:t>Trägerschaft BBNE</a:t>
            </a:r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83C013E0-D0EB-57AE-E7C2-A3C88DE35EA1}"/>
              </a:ext>
            </a:extLst>
          </p:cNvPr>
          <p:cNvGrpSpPr/>
          <p:nvPr/>
        </p:nvGrpSpPr>
        <p:grpSpPr>
          <a:xfrm>
            <a:off x="519057" y="1119842"/>
            <a:ext cx="2157546" cy="1224019"/>
            <a:chOff x="5729232" y="1149363"/>
            <a:chExt cx="2157546" cy="1224019"/>
          </a:xfrm>
        </p:grpSpPr>
        <p:pic>
          <p:nvPicPr>
            <p:cNvPr id="14" name="Grafik 13" descr="Büromitarbeiter Silhouette">
              <a:extLst>
                <a:ext uri="{FF2B5EF4-FFF2-40B4-BE49-F238E27FC236}">
                  <a16:creationId xmlns:a16="http://schemas.microsoft.com/office/drawing/2014/main" id="{878D4DEF-9CFB-E902-9685-DDFE440BA4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729232" y="1149363"/>
              <a:ext cx="1224019" cy="1224019"/>
            </a:xfrm>
            <a:prstGeom prst="rect">
              <a:avLst/>
            </a:prstGeom>
          </p:spPr>
        </p:pic>
        <p:sp>
          <p:nvSpPr>
            <p:cNvPr id="32" name="Textfeld 31">
              <a:extLst>
                <a:ext uri="{FF2B5EF4-FFF2-40B4-BE49-F238E27FC236}">
                  <a16:creationId xmlns:a16="http://schemas.microsoft.com/office/drawing/2014/main" id="{F5F175A6-4272-0B41-95B0-5FEEA0B7BA21}"/>
                </a:ext>
              </a:extLst>
            </p:cNvPr>
            <p:cNvSpPr txBox="1"/>
            <p:nvPr/>
          </p:nvSpPr>
          <p:spPr>
            <a:xfrm>
              <a:off x="6662759" y="1195396"/>
              <a:ext cx="1224019" cy="26161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de-CH" sz="1100" dirty="0" err="1"/>
                <a:t>Berufsbildner:in</a:t>
              </a:r>
              <a:endParaRPr lang="de-CH" sz="1100" dirty="0"/>
            </a:p>
          </p:txBody>
        </p:sp>
      </p:grpSp>
      <p:pic>
        <p:nvPicPr>
          <p:cNvPr id="6" name="Grafik 5">
            <a:extLst>
              <a:ext uri="{FF2B5EF4-FFF2-40B4-BE49-F238E27FC236}">
                <a16:creationId xmlns:a16="http://schemas.microsoft.com/office/drawing/2014/main" id="{7EC123C4-09BF-1191-3F20-C7EEEFB2A4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6817" y="1640634"/>
            <a:ext cx="9412791" cy="4148383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06A33D2F-15AC-36FD-93C3-81634D55DADB}"/>
              </a:ext>
            </a:extLst>
          </p:cNvPr>
          <p:cNvSpPr txBox="1"/>
          <p:nvPr/>
        </p:nvSpPr>
        <p:spPr>
          <a:xfrm>
            <a:off x="1055688" y="5956410"/>
            <a:ext cx="60971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CH" sz="1800" dirty="0">
                <a:hlinkClick r:id="rId6"/>
              </a:rPr>
              <a:t>Ausbildungsprogramm Energie</a:t>
            </a:r>
            <a:endParaRPr lang="de-CH" sz="1800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624EB95-673B-AEBF-EA0F-81A8CF7D7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12.07.2023</a:t>
            </a:r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6DC04FE-38FB-8977-B24B-DCEB6D0D6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3DBBF-17C4-49A5-95EA-AE430A4607C7}" type="slidenum">
              <a:rPr lang="de-CH" smtClean="0"/>
              <a:t>17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358926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FEB285-241E-4976-9468-9B525F899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de-CH"/>
            </a:br>
            <a:r>
              <a:rPr lang="de-CH"/>
              <a:t>Sinn und Zweck der Praxisaufträge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EBE5DA9-07DF-4EF8-B712-F31FFA7A44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3425" y="1162550"/>
            <a:ext cx="10273265" cy="4841529"/>
          </a:xfrm>
        </p:spPr>
        <p:txBody>
          <a:bodyPr>
            <a:normAutofit/>
          </a:bodyPr>
          <a:lstStyle/>
          <a:p>
            <a:pPr marL="0" indent="0">
              <a:spcBef>
                <a:spcPts val="300"/>
              </a:spcBef>
              <a:spcAft>
                <a:spcPts val="300"/>
              </a:spcAft>
              <a:buNone/>
            </a:pPr>
            <a:r>
              <a:rPr lang="de-CH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Praxisaufträge sind handlungskompetenzübergreifende Arbeitsaufträge, die zusammengefasst die Kompetenzen der beruflichen Grundbildung abdecken. </a:t>
            </a:r>
            <a:r>
              <a:rPr lang="de-CH" sz="1800" spc="2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Wird die Ausbildung danach ausgerichtet , ist f</a:t>
            </a:r>
            <a:r>
              <a:rPr lang="de-CH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olgendes gewährleistet:</a:t>
            </a:r>
            <a:endParaRPr lang="de-CH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0">
              <a:spcBef>
                <a:spcPts val="300"/>
              </a:spcBef>
            </a:pPr>
            <a:r>
              <a:rPr lang="de-CH" sz="1800" spc="2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</a:t>
            </a:r>
            <a:r>
              <a:rPr lang="de-CH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lle</a:t>
            </a:r>
            <a:r>
              <a:rPr lang="de-CH" sz="1800" b="1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betrieblichen Leistungsziele des Bildungsplans </a:t>
            </a:r>
            <a:r>
              <a:rPr lang="de-CH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sind bis zum Ende der Lehre ausgebildet</a:t>
            </a:r>
            <a:endParaRPr lang="de-CH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lvl="0">
              <a:lnSpc>
                <a:spcPct val="150000"/>
              </a:lnSpc>
              <a:spcAft>
                <a:spcPts val="300"/>
              </a:spcAft>
            </a:pPr>
            <a:r>
              <a:rPr lang="de-CH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Die Lernenden haben alle QV-relevanten Tätigkeiten ausgeführt</a:t>
            </a:r>
            <a:endParaRPr lang="de-CH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de-CH" sz="1800" spc="2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Die betriebliche Ausbildung ist auf die Ausbildung der </a:t>
            </a:r>
            <a:r>
              <a:rPr lang="de-CH" sz="1800" spc="2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üK</a:t>
            </a:r>
            <a:r>
              <a:rPr lang="de-CH" sz="1800" spc="2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und Berufsfachschule abgestimmt</a:t>
            </a:r>
          </a:p>
          <a:p>
            <a:pPr marL="0" indent="0">
              <a:buNone/>
            </a:pPr>
            <a:endParaRPr lang="de-CH" sz="1800" spc="2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E6CD750-40A3-4E0B-9268-DA6860519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12.07.2023</a:t>
            </a:r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434BC5F-090E-40D1-B5DE-F4E1B49E8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Trägerschaft BBNE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BF26168-4A21-4DF3-A10E-BB9518913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3DBBF-17C4-49A5-95EA-AE430A4607C7}" type="slidenum">
              <a:rPr lang="de-CH" smtClean="0"/>
              <a:t>18</a:t>
            </a:fld>
            <a:endParaRPr lang="de-CH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9A923BFB-9E8B-433D-9D8E-CC54672781C4}"/>
              </a:ext>
            </a:extLst>
          </p:cNvPr>
          <p:cNvSpPr/>
          <p:nvPr/>
        </p:nvSpPr>
        <p:spPr>
          <a:xfrm>
            <a:off x="979563" y="4093685"/>
            <a:ext cx="10440988" cy="1570131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indent="0">
              <a:buNone/>
            </a:pPr>
            <a:r>
              <a:rPr lang="de-CH" sz="1800" spc="2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Die Ausbildung während der Lehre verläuft nicht nach Schema X bzw. die Praxisaufträge können nicht immer eins-zu-eins wie nachfolgend empfohlen durchgeführt werden.</a:t>
            </a:r>
          </a:p>
          <a:p>
            <a:pPr marL="0" indent="0">
              <a:buNone/>
            </a:pPr>
            <a:endParaRPr lang="de-CH" sz="1800" spc="2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de-CH" sz="1800" b="1" spc="2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Die betriebliche Ausbildung hängt immer </a:t>
            </a:r>
            <a:r>
              <a:rPr lang="de-CH" b="1" spc="2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der Leistungsstärke </a:t>
            </a:r>
            <a:r>
              <a:rPr lang="de-CH" sz="1800" b="1" spc="2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der Lernenden und der Auftragssituation ab. </a:t>
            </a:r>
            <a:endParaRPr lang="de-CH" b="1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EB84C27C-B631-40BE-BF04-7B6FAB50B076}"/>
              </a:ext>
            </a:extLst>
          </p:cNvPr>
          <p:cNvSpPr txBox="1"/>
          <p:nvPr/>
        </p:nvSpPr>
        <p:spPr>
          <a:xfrm>
            <a:off x="3769967" y="5967930"/>
            <a:ext cx="4548188" cy="307777"/>
          </a:xfrm>
          <a:prstGeom prst="rect">
            <a:avLst/>
          </a:prstGeom>
          <a:solidFill>
            <a:srgbClr val="ADC9E5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CH" sz="1400" spc="2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Download unter: </a:t>
            </a:r>
            <a:r>
              <a:rPr lang="de-CH" sz="1400" spc="2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hlinkClick r:id="rId3"/>
              </a:rPr>
              <a:t>www.netzelektriker.ch/hilfsmittel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394837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FEB285-241E-4976-9468-9B525F899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de-CH" dirty="0"/>
            </a:br>
            <a:r>
              <a:rPr lang="de-CH" dirty="0"/>
              <a:t>Praxisaufträge Betriebe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E6CD750-40A3-4E0B-9268-DA6860519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12.07.2023</a:t>
            </a:r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434BC5F-090E-40D1-B5DE-F4E1B49E8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Trägerschaft BBNE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BF26168-4A21-4DF3-A10E-BB9518913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3DBBF-17C4-49A5-95EA-AE430A4607C7}" type="slidenum">
              <a:rPr lang="de-CH" smtClean="0"/>
              <a:t>19</a:t>
            </a:fld>
            <a:endParaRPr lang="de-CH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EB84C27C-B631-40BE-BF04-7B6FAB50B076}"/>
              </a:ext>
            </a:extLst>
          </p:cNvPr>
          <p:cNvSpPr txBox="1"/>
          <p:nvPr/>
        </p:nvSpPr>
        <p:spPr>
          <a:xfrm>
            <a:off x="3769967" y="5967930"/>
            <a:ext cx="4548188" cy="307777"/>
          </a:xfrm>
          <a:prstGeom prst="rect">
            <a:avLst/>
          </a:prstGeom>
          <a:solidFill>
            <a:srgbClr val="ADC9E5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CH" sz="1400" spc="2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Download unter: </a:t>
            </a:r>
            <a:r>
              <a:rPr lang="de-CH" sz="1400" spc="2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hlinkClick r:id="rId3"/>
              </a:rPr>
              <a:t>www.netzelektriker.ch/hilfsmittel</a:t>
            </a:r>
            <a:endParaRPr lang="de-CH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249E919D-A972-4CA3-DF2F-F93F1D65BF77}"/>
              </a:ext>
            </a:extLst>
          </p:cNvPr>
          <p:cNvSpPr txBox="1"/>
          <p:nvPr/>
        </p:nvSpPr>
        <p:spPr>
          <a:xfrm>
            <a:off x="5302014" y="1748093"/>
            <a:ext cx="2150442" cy="246790"/>
          </a:xfrm>
          <a:prstGeom prst="rect">
            <a:avLst/>
          </a:prstGeom>
          <a:solidFill>
            <a:srgbClr val="FFC00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/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de-CH" sz="1400" dirty="0">
                <a:solidFill>
                  <a:schemeClr val="tx1"/>
                </a:solidFill>
              </a:rPr>
              <a:t>Telekommunikation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C9321BF2-9C4E-633C-CB84-097D8C9882F4}"/>
              </a:ext>
            </a:extLst>
          </p:cNvPr>
          <p:cNvSpPr txBox="1"/>
          <p:nvPr/>
        </p:nvSpPr>
        <p:spPr>
          <a:xfrm>
            <a:off x="1516004" y="1748093"/>
            <a:ext cx="2150442" cy="246790"/>
          </a:xfrm>
          <a:prstGeom prst="rect">
            <a:avLst/>
          </a:prstGeom>
          <a:solidFill>
            <a:schemeClr val="bg2">
              <a:lumMod val="50000"/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/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de-CH" sz="1400" dirty="0">
                <a:solidFill>
                  <a:schemeClr val="tx1"/>
                </a:solidFill>
              </a:rPr>
              <a:t>Energie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3D6A6295-B0CC-2BD8-48DE-A35C4EEBC8CE}"/>
              </a:ext>
            </a:extLst>
          </p:cNvPr>
          <p:cNvSpPr txBox="1"/>
          <p:nvPr/>
        </p:nvSpPr>
        <p:spPr>
          <a:xfrm>
            <a:off x="8936569" y="1748093"/>
            <a:ext cx="2150442" cy="246790"/>
          </a:xfrm>
          <a:prstGeom prst="rect">
            <a:avLst/>
          </a:prstGeom>
          <a:solidFill>
            <a:srgbClr val="E854D3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/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de-CH" sz="1400" dirty="0">
                <a:solidFill>
                  <a:schemeClr val="tx1"/>
                </a:solidFill>
              </a:rPr>
              <a:t>Fahrleitungsbau</a:t>
            </a:r>
          </a:p>
        </p:txBody>
      </p:sp>
      <p:sp>
        <p:nvSpPr>
          <p:cNvPr id="17" name="Inhaltsplatzhalter 2">
            <a:extLst>
              <a:ext uri="{FF2B5EF4-FFF2-40B4-BE49-F238E27FC236}">
                <a16:creationId xmlns:a16="http://schemas.microsoft.com/office/drawing/2014/main" id="{61D80E48-4C76-441F-CE22-656BBDCBD676}"/>
              </a:ext>
            </a:extLst>
          </p:cNvPr>
          <p:cNvSpPr txBox="1">
            <a:spLocks/>
          </p:cNvSpPr>
          <p:nvPr/>
        </p:nvSpPr>
        <p:spPr>
          <a:xfrm>
            <a:off x="1063426" y="1245411"/>
            <a:ext cx="4013400" cy="538691"/>
          </a:xfrm>
          <a:prstGeom prst="rect">
            <a:avLst/>
          </a:prstGeom>
        </p:spPr>
        <p:txBody>
          <a:bodyPr vert="horz" lIns="0" tIns="0" rIns="91440" bIns="45720" rtlCol="0">
            <a:normAutofit/>
          </a:bodyPr>
          <a:lstStyle>
            <a:lvl1pPr marL="357188" indent="-357188" algn="l" defTabSz="914400" rtl="0" eaLnBrk="1" latinLnBrk="0" hangingPunct="1">
              <a:lnSpc>
                <a:spcPct val="100000"/>
              </a:lnSpc>
              <a:spcBef>
                <a:spcPts val="48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5475" indent="-268288" algn="l" defTabSz="914400" rtl="0" eaLnBrk="1" latinLnBrk="0" hangingPunct="1">
              <a:lnSpc>
                <a:spcPct val="100000"/>
              </a:lnSpc>
              <a:spcBef>
                <a:spcPts val="48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3763" indent="-268288" algn="l" defTabSz="914400" rtl="0" eaLnBrk="1" latinLnBrk="0" hangingPunct="1">
              <a:lnSpc>
                <a:spcPct val="100000"/>
              </a:lnSpc>
              <a:spcBef>
                <a:spcPts val="48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3638" indent="-269875" algn="l" defTabSz="914400" rtl="0" eaLnBrk="1" latinLnBrk="0" hangingPunct="1">
              <a:lnSpc>
                <a:spcPct val="100000"/>
              </a:lnSpc>
              <a:spcBef>
                <a:spcPts val="48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1925" indent="-268288" algn="l" defTabSz="914400" rtl="0" eaLnBrk="1" latinLnBrk="0" hangingPunct="1">
              <a:lnSpc>
                <a:spcPct val="100000"/>
              </a:lnSpc>
              <a:spcBef>
                <a:spcPts val="48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CH" sz="1800" spc="20" dirty="0">
                <a:latin typeface="Arial" panose="020B0604020202020204" pitchFamily="34" charset="0"/>
                <a:ea typeface="Calibri" panose="020F0502020204030204" pitchFamily="34" charset="0"/>
              </a:rPr>
              <a:t>Themen Praxisaufträge:</a:t>
            </a: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06138F61-FAC6-2CE0-7852-D22B56B3DA8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0" t="986" r="45782" b="15156"/>
          <a:stretch/>
        </p:blipFill>
        <p:spPr>
          <a:xfrm>
            <a:off x="433070" y="2188191"/>
            <a:ext cx="4316310" cy="192522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7E945940-2C18-0117-AF88-3CA08621ADA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31" t="1380" r="62246" b="12102"/>
          <a:stretch/>
        </p:blipFill>
        <p:spPr>
          <a:xfrm>
            <a:off x="4926685" y="2188191"/>
            <a:ext cx="2901100" cy="235451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3F44CCFC-5467-BAC2-3538-82A51565B00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07" t="725" r="38550" b="10943"/>
          <a:stretch/>
        </p:blipFill>
        <p:spPr>
          <a:xfrm>
            <a:off x="8005090" y="2188191"/>
            <a:ext cx="4013400" cy="228966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46390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5EFD870-09F1-4B3D-95F7-6F9918BE1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12.07.2023</a:t>
            </a:r>
            <a:endParaRPr lang="de-CH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4119127-B28B-43FE-A2F7-032DAE987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e-CH" dirty="0"/>
              <a:t>Trägerschaft BBNE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F50F41D-2367-47CE-A564-68045443D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3DBBF-17C4-49A5-95EA-AE430A4607C7}" type="slidenum">
              <a:rPr lang="de-CH" smtClean="0"/>
              <a:t>2</a:t>
            </a:fld>
            <a:endParaRPr lang="de-CH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94F3637E-7C89-4E2B-907D-DFE361AF7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de-CH" dirty="0"/>
            </a:br>
            <a:endParaRPr lang="de-CH" dirty="0"/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B62BA74E-C41A-447D-A0C3-4F33C1666ADD}"/>
              </a:ext>
            </a:extLst>
          </p:cNvPr>
          <p:cNvSpPr txBox="1">
            <a:spLocks/>
          </p:cNvSpPr>
          <p:nvPr/>
        </p:nvSpPr>
        <p:spPr>
          <a:xfrm>
            <a:off x="1053548" y="1419571"/>
            <a:ext cx="10273265" cy="4841529"/>
          </a:xfrm>
          <a:prstGeom prst="rect">
            <a:avLst/>
          </a:prstGeom>
        </p:spPr>
        <p:txBody>
          <a:bodyPr/>
          <a:lstStyle>
            <a:lvl1pPr marL="357188" indent="-357188" algn="l" defTabSz="914400" rtl="0" eaLnBrk="1" latinLnBrk="0" hangingPunct="1">
              <a:lnSpc>
                <a:spcPct val="100000"/>
              </a:lnSpc>
              <a:spcBef>
                <a:spcPts val="48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5475" indent="-268288" algn="l" defTabSz="914400" rtl="0" eaLnBrk="1" latinLnBrk="0" hangingPunct="1">
              <a:lnSpc>
                <a:spcPct val="100000"/>
              </a:lnSpc>
              <a:spcBef>
                <a:spcPts val="48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3763" indent="-268288" algn="l" defTabSz="914400" rtl="0" eaLnBrk="1" latinLnBrk="0" hangingPunct="1">
              <a:lnSpc>
                <a:spcPct val="100000"/>
              </a:lnSpc>
              <a:spcBef>
                <a:spcPts val="48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3638" indent="-269875" algn="l" defTabSz="914400" rtl="0" eaLnBrk="1" latinLnBrk="0" hangingPunct="1">
              <a:lnSpc>
                <a:spcPct val="100000"/>
              </a:lnSpc>
              <a:spcBef>
                <a:spcPts val="48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1925" indent="-268288" algn="l" defTabSz="914400" rtl="0" eaLnBrk="1" latinLnBrk="0" hangingPunct="1">
              <a:lnSpc>
                <a:spcPct val="100000"/>
              </a:lnSpc>
              <a:spcBef>
                <a:spcPts val="48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de-CH" sz="3200" b="1" dirty="0"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r>
              <a:rPr lang="de-CH" sz="3200" b="1" dirty="0">
                <a:latin typeface="+mj-lt"/>
                <a:ea typeface="+mj-ea"/>
                <a:cs typeface="+mj-cs"/>
              </a:rPr>
              <a:t>Tiziano Maeder</a:t>
            </a:r>
          </a:p>
          <a:p>
            <a:pPr marL="0" indent="0">
              <a:buNone/>
            </a:pPr>
            <a:r>
              <a:rPr lang="de-DE" sz="2000" dirty="0"/>
              <a:t>Ausbildner AEW Energie AG und </a:t>
            </a:r>
          </a:p>
          <a:p>
            <a:pPr marL="0" indent="0">
              <a:buNone/>
            </a:pPr>
            <a:r>
              <a:rPr lang="de-DE" sz="2000" dirty="0"/>
              <a:t>Mitglied der Arbeitsgruppe Betrieb in der Revision </a:t>
            </a:r>
            <a:endParaRPr lang="de-CH" sz="2400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endParaRPr lang="de-CH" sz="2400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endParaRPr lang="de-CH" sz="2400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endParaRPr lang="de-CH" sz="2400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endParaRPr lang="de-CH" sz="2400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r>
              <a:rPr lang="de-CH" sz="1600" dirty="0">
                <a:solidFill>
                  <a:srgbClr val="000000"/>
                </a:solidFill>
                <a:latin typeface="+mj-lt"/>
                <a:ea typeface="+mj-ea"/>
                <a:cs typeface="+mj-cs"/>
                <a:hlinkClick r:id="rId3"/>
              </a:rPr>
              <a:t>tiziano.maeder@aew.ch</a:t>
            </a:r>
            <a:endParaRPr lang="de-CH" sz="1600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r>
              <a:rPr lang="de-CH" sz="16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079 968 51 59</a:t>
            </a:r>
          </a:p>
        </p:txBody>
      </p:sp>
    </p:spTree>
    <p:extLst>
      <p:ext uri="{BB962C8B-B14F-4D97-AF65-F5344CB8AC3E}">
        <p14:creationId xmlns:p14="http://schemas.microsoft.com/office/powerpoint/2010/main" val="33825030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9B8B6D-01FE-4DA0-A773-6D5DBA28F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de-CH"/>
            </a:br>
            <a:r>
              <a:rPr lang="de-CH"/>
              <a:t>Übersicht Praxisaufträge Energie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7BA0312-D3CE-4331-BF98-568AD0604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12.07.2023</a:t>
            </a:r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2D45DB9-7E29-42FD-B5B9-B49A765D2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Trägerschaft BBNE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80FE2B0-EBA0-4019-9080-D8ED3F0CE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3DBBF-17C4-49A5-95EA-AE430A4607C7}" type="slidenum">
              <a:rPr lang="de-CH" smtClean="0"/>
              <a:t>20</a:t>
            </a:fld>
            <a:endParaRPr lang="de-CH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291E41C7-EF8E-E663-64BC-F12D0291BD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856" y="2063636"/>
            <a:ext cx="10757037" cy="3089503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B81D65C9-3527-435A-8DBE-097D7AF15F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7225" y="4599081"/>
            <a:ext cx="2095500" cy="18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1369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EA638E-9F20-4476-809A-196E53AA7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de-CH"/>
            </a:br>
            <a:r>
              <a:rPr lang="de-CH"/>
              <a:t>Übersicht Praxisaufträge Telekommunikation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AC48D93-6780-421B-B30A-82887B4E8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12.07.2023</a:t>
            </a:r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09BEC42-310A-4CE7-83F8-8E1A185D7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Trägerschaft BBNE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E5FC324-1980-4DBD-9A71-8111FECB9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3DBBF-17C4-49A5-95EA-AE430A4607C7}" type="slidenum">
              <a:rPr lang="de-CH" smtClean="0"/>
              <a:t>21</a:t>
            </a:fld>
            <a:endParaRPr lang="de-CH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1DAC03B9-857A-4ABE-85F1-F7DFF07174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687" y="1520570"/>
            <a:ext cx="10650943" cy="3699130"/>
          </a:xfrm>
          <a:prstGeom prst="rect">
            <a:avLst/>
          </a:prstGeom>
        </p:spPr>
      </p:pic>
      <p:pic>
        <p:nvPicPr>
          <p:cNvPr id="9" name="Inhaltsplatzhalter 8">
            <a:extLst>
              <a:ext uri="{FF2B5EF4-FFF2-40B4-BE49-F238E27FC236}">
                <a16:creationId xmlns:a16="http://schemas.microsoft.com/office/drawing/2014/main" id="{09AA3005-151A-4BF9-8F9D-452C562B8F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712462" y="4516437"/>
            <a:ext cx="2105025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1696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E5C443-72F7-4AA8-B271-8A59B948E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de-CH"/>
            </a:br>
            <a:r>
              <a:rPr lang="de-CH"/>
              <a:t>Übersicht Praxisaufträge Fahrleitungen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AC982DD-DF9F-4EAF-B7FE-24A20DA06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12.07.2023</a:t>
            </a:r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19AEE13-ADB9-44BF-AAC0-F89AC2FD9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Trägerschaft BBNE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8096843-6D91-4A1E-878E-CBBDAEBAB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3DBBF-17C4-49A5-95EA-AE430A4607C7}" type="slidenum">
              <a:rPr lang="de-CH" smtClean="0"/>
              <a:t>22</a:t>
            </a:fld>
            <a:endParaRPr lang="de-CH"/>
          </a:p>
        </p:txBody>
      </p:sp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9E41306E-5316-4DF8-B903-0008715E29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3548" y="1619251"/>
            <a:ext cx="10273265" cy="4641850"/>
          </a:xfrm>
        </p:spPr>
        <p:txBody>
          <a:bodyPr/>
          <a:lstStyle/>
          <a:p>
            <a:endParaRPr lang="de-CH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4CDAB52F-A61C-4113-8D59-11D2BD22A4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549" y="1562099"/>
            <a:ext cx="10034890" cy="3943351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128318A0-B247-4585-A9DF-CD5820DDDA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0157" y="4769556"/>
            <a:ext cx="2105025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7373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FEB285-241E-4976-9468-9B525F899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de-CH" dirty="0"/>
            </a:br>
            <a:r>
              <a:rPr lang="de-CH" dirty="0"/>
              <a:t>kurze Pause 5’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E6CD750-40A3-4E0B-9268-DA6860519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12.07.2023</a:t>
            </a:r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434BC5F-090E-40D1-B5DE-F4E1B49E8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Trägerschaft BBNE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BF26168-4A21-4DF3-A10E-BB9518913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3DBBF-17C4-49A5-95EA-AE430A4607C7}" type="slidenum">
              <a:rPr lang="de-CH" smtClean="0"/>
              <a:t>23</a:t>
            </a:fld>
            <a:endParaRPr lang="de-CH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2F37140E-541E-A185-3404-8C584C6DF8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5148561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FE992B-D7BB-4C9B-A6E6-3A101D585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8" y="168965"/>
            <a:ext cx="10445922" cy="721957"/>
          </a:xfrm>
        </p:spPr>
        <p:txBody>
          <a:bodyPr/>
          <a:lstStyle/>
          <a:p>
            <a:br>
              <a:rPr lang="de-CH" dirty="0"/>
            </a:br>
            <a:r>
              <a:rPr lang="de-CH" dirty="0"/>
              <a:t>Praxisaufträge Betriebe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52FC318-D6E4-4702-A9EC-94978DBF1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e-CH"/>
              <a:t>Trägerschaft BBNE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1C52BEC4-6E9A-E613-857C-3D5A9B0546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3683" y="1748846"/>
            <a:ext cx="8315261" cy="5024209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D18F38BE-9DFF-88AA-9592-18AF1AB164C7}"/>
              </a:ext>
            </a:extLst>
          </p:cNvPr>
          <p:cNvSpPr/>
          <p:nvPr/>
        </p:nvSpPr>
        <p:spPr>
          <a:xfrm>
            <a:off x="2003683" y="1779368"/>
            <a:ext cx="1140922" cy="1649632"/>
          </a:xfrm>
          <a:prstGeom prst="rect">
            <a:avLst/>
          </a:prstGeom>
          <a:solidFill>
            <a:srgbClr val="FFF258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7E74DF27-2B1C-68EA-6E4A-4896E08C1735}"/>
              </a:ext>
            </a:extLst>
          </p:cNvPr>
          <p:cNvSpPr txBox="1"/>
          <p:nvPr/>
        </p:nvSpPr>
        <p:spPr>
          <a:xfrm>
            <a:off x="475114" y="1948996"/>
            <a:ext cx="914914" cy="276968"/>
          </a:xfrm>
          <a:prstGeom prst="rect">
            <a:avLst/>
          </a:prstGeom>
          <a:solidFill>
            <a:srgbClr val="FFF258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de-CH" sz="1400" dirty="0">
                <a:solidFill>
                  <a:schemeClr val="tx1"/>
                </a:solidFill>
              </a:rPr>
              <a:t>Titelblatt</a:t>
            </a:r>
            <a:endParaRPr lang="de-CH" sz="2000" dirty="0">
              <a:solidFill>
                <a:schemeClr val="tx1"/>
              </a:solidFill>
            </a:endParaRPr>
          </a:p>
        </p:txBody>
      </p: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6792A217-9835-FC44-9983-A66BBCD61712}"/>
              </a:ext>
            </a:extLst>
          </p:cNvPr>
          <p:cNvCxnSpPr>
            <a:cxnSpLocks/>
            <a:stCxn id="9" idx="3"/>
          </p:cNvCxnSpPr>
          <p:nvPr/>
        </p:nvCxnSpPr>
        <p:spPr>
          <a:xfrm>
            <a:off x="1390028" y="2087480"/>
            <a:ext cx="1066845" cy="387865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hteck 14">
            <a:extLst>
              <a:ext uri="{FF2B5EF4-FFF2-40B4-BE49-F238E27FC236}">
                <a16:creationId xmlns:a16="http://schemas.microsoft.com/office/drawing/2014/main" id="{FEB3C61B-7519-3D62-D80C-735F91054CA1}"/>
              </a:ext>
            </a:extLst>
          </p:cNvPr>
          <p:cNvSpPr/>
          <p:nvPr/>
        </p:nvSpPr>
        <p:spPr>
          <a:xfrm>
            <a:off x="7961893" y="1779368"/>
            <a:ext cx="2357050" cy="1649632"/>
          </a:xfrm>
          <a:prstGeom prst="rect">
            <a:avLst/>
          </a:prstGeom>
          <a:solidFill>
            <a:srgbClr val="FF000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BAF375AD-E1C4-6ED4-053C-822437E47CB0}"/>
              </a:ext>
            </a:extLst>
          </p:cNvPr>
          <p:cNvSpPr txBox="1"/>
          <p:nvPr/>
        </p:nvSpPr>
        <p:spPr>
          <a:xfrm>
            <a:off x="10460413" y="1618467"/>
            <a:ext cx="1594194" cy="246790"/>
          </a:xfrm>
          <a:prstGeom prst="rect">
            <a:avLst/>
          </a:prstGeom>
          <a:solidFill>
            <a:srgbClr val="FF000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/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de-CH" sz="1400" dirty="0">
                <a:solidFill>
                  <a:schemeClr val="tx1"/>
                </a:solidFill>
              </a:rPr>
              <a:t>Anhang 2</a:t>
            </a: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B872D1A7-72E1-DAAC-E034-766113A8202A}"/>
              </a:ext>
            </a:extLst>
          </p:cNvPr>
          <p:cNvSpPr/>
          <p:nvPr/>
        </p:nvSpPr>
        <p:spPr>
          <a:xfrm>
            <a:off x="3185938" y="1741862"/>
            <a:ext cx="7133005" cy="1687138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57D48DF8-98AE-6C5E-EA4C-8D2ADEF1D637}"/>
              </a:ext>
            </a:extLst>
          </p:cNvPr>
          <p:cNvSpPr/>
          <p:nvPr/>
        </p:nvSpPr>
        <p:spPr>
          <a:xfrm>
            <a:off x="1979703" y="3421339"/>
            <a:ext cx="1206235" cy="1687138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334422D0-A924-BD0C-35F9-0AC4B82E9548}"/>
              </a:ext>
            </a:extLst>
          </p:cNvPr>
          <p:cNvSpPr/>
          <p:nvPr/>
        </p:nvSpPr>
        <p:spPr>
          <a:xfrm>
            <a:off x="3209919" y="3452595"/>
            <a:ext cx="7133005" cy="1687138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54F0DAFE-2538-1D09-5CE4-0F4D8C6BF8BC}"/>
              </a:ext>
            </a:extLst>
          </p:cNvPr>
          <p:cNvSpPr/>
          <p:nvPr/>
        </p:nvSpPr>
        <p:spPr>
          <a:xfrm>
            <a:off x="2003684" y="5132072"/>
            <a:ext cx="1206235" cy="1687138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0" name="Rechteck 29">
            <a:extLst>
              <a:ext uri="{FF2B5EF4-FFF2-40B4-BE49-F238E27FC236}">
                <a16:creationId xmlns:a16="http://schemas.microsoft.com/office/drawing/2014/main" id="{F7877C4A-C8D5-ED00-67BA-2CE9327BF19D}"/>
              </a:ext>
            </a:extLst>
          </p:cNvPr>
          <p:cNvSpPr/>
          <p:nvPr/>
        </p:nvSpPr>
        <p:spPr>
          <a:xfrm>
            <a:off x="3256673" y="5170862"/>
            <a:ext cx="7133005" cy="1687138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7965F438-E358-595A-433F-A47F20B02AC1}"/>
              </a:ext>
            </a:extLst>
          </p:cNvPr>
          <p:cNvSpPr txBox="1"/>
          <p:nvPr/>
        </p:nvSpPr>
        <p:spPr>
          <a:xfrm>
            <a:off x="10318943" y="3167390"/>
            <a:ext cx="878686" cy="26161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1050" b="1"/>
            </a:lvl1pPr>
          </a:lstStyle>
          <a:p>
            <a:r>
              <a:rPr lang="de-CH" dirty="0"/>
              <a:t>1. Lehrjahr</a:t>
            </a: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BEF4F52C-B8FB-7E35-5905-2E6F366DD34D}"/>
              </a:ext>
            </a:extLst>
          </p:cNvPr>
          <p:cNvSpPr txBox="1"/>
          <p:nvPr/>
        </p:nvSpPr>
        <p:spPr>
          <a:xfrm>
            <a:off x="10377459" y="4846867"/>
            <a:ext cx="878686" cy="261610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1050" b="1"/>
            </a:lvl1pPr>
          </a:lstStyle>
          <a:p>
            <a:r>
              <a:rPr lang="de-CH" dirty="0"/>
              <a:t>2. Lehrjahr</a:t>
            </a: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5BF3A989-B2F2-4C49-A0F0-CD792868BD66}"/>
              </a:ext>
            </a:extLst>
          </p:cNvPr>
          <p:cNvSpPr txBox="1"/>
          <p:nvPr/>
        </p:nvSpPr>
        <p:spPr>
          <a:xfrm>
            <a:off x="10389678" y="6592291"/>
            <a:ext cx="878686" cy="26161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de-CH" sz="1050" b="1" dirty="0"/>
              <a:t>3. Lehrjahr</a:t>
            </a:r>
          </a:p>
        </p:txBody>
      </p:sp>
      <p:sp>
        <p:nvSpPr>
          <p:cNvPr id="35" name="Rechteck 34">
            <a:extLst>
              <a:ext uri="{FF2B5EF4-FFF2-40B4-BE49-F238E27FC236}">
                <a16:creationId xmlns:a16="http://schemas.microsoft.com/office/drawing/2014/main" id="{785FEAE3-7E42-CC44-8DAB-036BFD8833A7}"/>
              </a:ext>
            </a:extLst>
          </p:cNvPr>
          <p:cNvSpPr/>
          <p:nvPr/>
        </p:nvSpPr>
        <p:spPr>
          <a:xfrm>
            <a:off x="4339972" y="1748846"/>
            <a:ext cx="2412469" cy="1649632"/>
          </a:xfrm>
          <a:prstGeom prst="rect">
            <a:avLst/>
          </a:prstGeom>
          <a:solidFill>
            <a:srgbClr val="92D05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6" name="Rechteck 35">
            <a:extLst>
              <a:ext uri="{FF2B5EF4-FFF2-40B4-BE49-F238E27FC236}">
                <a16:creationId xmlns:a16="http://schemas.microsoft.com/office/drawing/2014/main" id="{D3B042E6-F7CE-B279-D8FC-29F16C0D5BC3}"/>
              </a:ext>
            </a:extLst>
          </p:cNvPr>
          <p:cNvSpPr/>
          <p:nvPr/>
        </p:nvSpPr>
        <p:spPr>
          <a:xfrm>
            <a:off x="7961893" y="3478992"/>
            <a:ext cx="2412469" cy="1649632"/>
          </a:xfrm>
          <a:prstGeom prst="rect">
            <a:avLst/>
          </a:prstGeom>
          <a:solidFill>
            <a:srgbClr val="FF000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7" name="Rechteck 36">
            <a:extLst>
              <a:ext uri="{FF2B5EF4-FFF2-40B4-BE49-F238E27FC236}">
                <a16:creationId xmlns:a16="http://schemas.microsoft.com/office/drawing/2014/main" id="{3E91AF99-956C-7001-CEE0-C74BDCB2FF1A}"/>
              </a:ext>
            </a:extLst>
          </p:cNvPr>
          <p:cNvSpPr/>
          <p:nvPr/>
        </p:nvSpPr>
        <p:spPr>
          <a:xfrm>
            <a:off x="6759286" y="5165896"/>
            <a:ext cx="2412469" cy="1669410"/>
          </a:xfrm>
          <a:prstGeom prst="rect">
            <a:avLst/>
          </a:prstGeom>
          <a:solidFill>
            <a:srgbClr val="FF000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364F5038-5727-C8AA-C9E5-7BD7426512D8}"/>
              </a:ext>
            </a:extLst>
          </p:cNvPr>
          <p:cNvSpPr txBox="1"/>
          <p:nvPr/>
        </p:nvSpPr>
        <p:spPr>
          <a:xfrm>
            <a:off x="7489306" y="998342"/>
            <a:ext cx="1594194" cy="246790"/>
          </a:xfrm>
          <a:prstGeom prst="rect">
            <a:avLst/>
          </a:prstGeom>
          <a:solidFill>
            <a:srgbClr val="92D05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/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de-CH" sz="1400" dirty="0">
                <a:solidFill>
                  <a:schemeClr val="tx1"/>
                </a:solidFill>
              </a:rPr>
              <a:t>Auftrag</a:t>
            </a:r>
          </a:p>
        </p:txBody>
      </p:sp>
      <p:cxnSp>
        <p:nvCxnSpPr>
          <p:cNvPr id="39" name="Gerader Verbinder 38">
            <a:extLst>
              <a:ext uri="{FF2B5EF4-FFF2-40B4-BE49-F238E27FC236}">
                <a16:creationId xmlns:a16="http://schemas.microsoft.com/office/drawing/2014/main" id="{DC8C3EEC-47AC-6AD8-E061-089580EFE615}"/>
              </a:ext>
            </a:extLst>
          </p:cNvPr>
          <p:cNvCxnSpPr>
            <a:cxnSpLocks/>
            <a:stCxn id="38" idx="1"/>
          </p:cNvCxnSpPr>
          <p:nvPr/>
        </p:nvCxnSpPr>
        <p:spPr>
          <a:xfrm flipH="1">
            <a:off x="5509176" y="1121737"/>
            <a:ext cx="1980130" cy="881735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hteck 40">
            <a:extLst>
              <a:ext uri="{FF2B5EF4-FFF2-40B4-BE49-F238E27FC236}">
                <a16:creationId xmlns:a16="http://schemas.microsoft.com/office/drawing/2014/main" id="{31D1C683-C7CB-301E-E1C1-63CFBD75AA15}"/>
              </a:ext>
            </a:extLst>
          </p:cNvPr>
          <p:cNvSpPr/>
          <p:nvPr/>
        </p:nvSpPr>
        <p:spPr>
          <a:xfrm>
            <a:off x="3222042" y="1770020"/>
            <a:ext cx="1140922" cy="1649632"/>
          </a:xfrm>
          <a:prstGeom prst="rect">
            <a:avLst/>
          </a:prstGeom>
          <a:solidFill>
            <a:srgbClr val="00B0F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42" name="Textfeld 41">
            <a:extLst>
              <a:ext uri="{FF2B5EF4-FFF2-40B4-BE49-F238E27FC236}">
                <a16:creationId xmlns:a16="http://schemas.microsoft.com/office/drawing/2014/main" id="{667CE5CF-9244-6538-BBD2-4BA3B60838C4}"/>
              </a:ext>
            </a:extLst>
          </p:cNvPr>
          <p:cNvSpPr txBox="1"/>
          <p:nvPr/>
        </p:nvSpPr>
        <p:spPr>
          <a:xfrm>
            <a:off x="4913737" y="1430684"/>
            <a:ext cx="1341037" cy="276968"/>
          </a:xfrm>
          <a:prstGeom prst="rect">
            <a:avLst/>
          </a:prstGeom>
          <a:solidFill>
            <a:srgbClr val="00B0F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/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de-CH" sz="1400" dirty="0">
                <a:solidFill>
                  <a:schemeClr val="tx1"/>
                </a:solidFill>
              </a:rPr>
              <a:t>Ausgangslage</a:t>
            </a:r>
            <a:endParaRPr lang="de-CH" dirty="0">
              <a:solidFill>
                <a:schemeClr val="tx1"/>
              </a:solidFill>
            </a:endParaRPr>
          </a:p>
        </p:txBody>
      </p:sp>
      <p:cxnSp>
        <p:nvCxnSpPr>
          <p:cNvPr id="43" name="Gerader Verbinder 42">
            <a:extLst>
              <a:ext uri="{FF2B5EF4-FFF2-40B4-BE49-F238E27FC236}">
                <a16:creationId xmlns:a16="http://schemas.microsoft.com/office/drawing/2014/main" id="{DC5A050B-F150-C4DD-EA33-9E1A24E6FAAF}"/>
              </a:ext>
            </a:extLst>
          </p:cNvPr>
          <p:cNvCxnSpPr>
            <a:cxnSpLocks/>
            <a:stCxn id="42" idx="1"/>
          </p:cNvCxnSpPr>
          <p:nvPr/>
        </p:nvCxnSpPr>
        <p:spPr>
          <a:xfrm flipH="1">
            <a:off x="3775369" y="1569168"/>
            <a:ext cx="1138368" cy="43395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feld 6">
            <a:extLst>
              <a:ext uri="{FF2B5EF4-FFF2-40B4-BE49-F238E27FC236}">
                <a16:creationId xmlns:a16="http://schemas.microsoft.com/office/drawing/2014/main" id="{E9E79646-76FF-35F2-0311-5886BF164E37}"/>
              </a:ext>
            </a:extLst>
          </p:cNvPr>
          <p:cNvSpPr txBox="1"/>
          <p:nvPr/>
        </p:nvSpPr>
        <p:spPr>
          <a:xfrm>
            <a:off x="976122" y="1135218"/>
            <a:ext cx="6371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1" dirty="0"/>
              <a:t>Beispiel: Praxisauftrag Energie Kabelzug 1.-3. Lehrjahr</a:t>
            </a:r>
          </a:p>
        </p:txBody>
      </p:sp>
      <p:sp>
        <p:nvSpPr>
          <p:cNvPr id="55" name="Textfeld 54">
            <a:extLst>
              <a:ext uri="{FF2B5EF4-FFF2-40B4-BE49-F238E27FC236}">
                <a16:creationId xmlns:a16="http://schemas.microsoft.com/office/drawing/2014/main" id="{03C148D9-874B-C031-89A2-23BA328A487E}"/>
              </a:ext>
            </a:extLst>
          </p:cNvPr>
          <p:cNvSpPr txBox="1"/>
          <p:nvPr/>
        </p:nvSpPr>
        <p:spPr>
          <a:xfrm>
            <a:off x="7765004" y="1359049"/>
            <a:ext cx="1594194" cy="246790"/>
          </a:xfrm>
          <a:prstGeom prst="rect">
            <a:avLst/>
          </a:prstGeom>
          <a:solidFill>
            <a:schemeClr val="accent6">
              <a:lumMod val="75000"/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>
              <a:defRPr sz="1400">
                <a:solidFill>
                  <a:schemeClr val="tx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de-CH" dirty="0"/>
              <a:t>Dokumentation</a:t>
            </a:r>
          </a:p>
        </p:txBody>
      </p:sp>
      <p:cxnSp>
        <p:nvCxnSpPr>
          <p:cNvPr id="56" name="Gerader Verbinder 55">
            <a:extLst>
              <a:ext uri="{FF2B5EF4-FFF2-40B4-BE49-F238E27FC236}">
                <a16:creationId xmlns:a16="http://schemas.microsoft.com/office/drawing/2014/main" id="{4B88CFC7-DCD8-A971-DCEF-4F6EA3EA9E46}"/>
              </a:ext>
            </a:extLst>
          </p:cNvPr>
          <p:cNvCxnSpPr>
            <a:cxnSpLocks/>
            <a:stCxn id="55" idx="1"/>
          </p:cNvCxnSpPr>
          <p:nvPr/>
        </p:nvCxnSpPr>
        <p:spPr>
          <a:xfrm flipH="1">
            <a:off x="7405309" y="1482444"/>
            <a:ext cx="359695" cy="454769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hteck 60">
            <a:extLst>
              <a:ext uri="{FF2B5EF4-FFF2-40B4-BE49-F238E27FC236}">
                <a16:creationId xmlns:a16="http://schemas.microsoft.com/office/drawing/2014/main" id="{2D1109F2-C24E-5691-848A-D1A2B222AC9A}"/>
              </a:ext>
            </a:extLst>
          </p:cNvPr>
          <p:cNvSpPr/>
          <p:nvPr/>
        </p:nvSpPr>
        <p:spPr>
          <a:xfrm>
            <a:off x="6759286" y="1770020"/>
            <a:ext cx="1202605" cy="1649632"/>
          </a:xfrm>
          <a:prstGeom prst="rect">
            <a:avLst/>
          </a:prstGeom>
          <a:solidFill>
            <a:schemeClr val="accent6">
              <a:lumMod val="75000"/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400">
              <a:solidFill>
                <a:schemeClr val="tx1"/>
              </a:solidFill>
            </a:endParaRPr>
          </a:p>
        </p:txBody>
      </p:sp>
      <p:sp>
        <p:nvSpPr>
          <p:cNvPr id="62" name="Rechteck 61">
            <a:extLst>
              <a:ext uri="{FF2B5EF4-FFF2-40B4-BE49-F238E27FC236}">
                <a16:creationId xmlns:a16="http://schemas.microsoft.com/office/drawing/2014/main" id="{24F00E3D-637D-466E-3D06-EE8D025D2B61}"/>
              </a:ext>
            </a:extLst>
          </p:cNvPr>
          <p:cNvSpPr/>
          <p:nvPr/>
        </p:nvSpPr>
        <p:spPr>
          <a:xfrm>
            <a:off x="6752440" y="3471238"/>
            <a:ext cx="1202605" cy="1649632"/>
          </a:xfrm>
          <a:prstGeom prst="rect">
            <a:avLst/>
          </a:prstGeom>
          <a:solidFill>
            <a:schemeClr val="accent6">
              <a:lumMod val="75000"/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400">
              <a:solidFill>
                <a:schemeClr val="tx1"/>
              </a:solidFill>
            </a:endParaRPr>
          </a:p>
        </p:txBody>
      </p:sp>
      <p:sp>
        <p:nvSpPr>
          <p:cNvPr id="63" name="Rechteck 62">
            <a:extLst>
              <a:ext uri="{FF2B5EF4-FFF2-40B4-BE49-F238E27FC236}">
                <a16:creationId xmlns:a16="http://schemas.microsoft.com/office/drawing/2014/main" id="{D33985E1-F2D8-A4A1-2302-6B7A44634083}"/>
              </a:ext>
            </a:extLst>
          </p:cNvPr>
          <p:cNvSpPr/>
          <p:nvPr/>
        </p:nvSpPr>
        <p:spPr>
          <a:xfrm>
            <a:off x="5568369" y="5178268"/>
            <a:ext cx="1202605" cy="1649632"/>
          </a:xfrm>
          <a:prstGeom prst="rect">
            <a:avLst/>
          </a:prstGeom>
          <a:solidFill>
            <a:schemeClr val="accent6">
              <a:lumMod val="75000"/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400">
              <a:solidFill>
                <a:schemeClr val="tx1"/>
              </a:solidFill>
            </a:endParaRPr>
          </a:p>
        </p:txBody>
      </p:sp>
      <p:sp>
        <p:nvSpPr>
          <p:cNvPr id="64" name="Rechteck 63">
            <a:extLst>
              <a:ext uri="{FF2B5EF4-FFF2-40B4-BE49-F238E27FC236}">
                <a16:creationId xmlns:a16="http://schemas.microsoft.com/office/drawing/2014/main" id="{BE6AC24D-F76F-4295-75AC-E1F21FB6CDA4}"/>
              </a:ext>
            </a:extLst>
          </p:cNvPr>
          <p:cNvSpPr/>
          <p:nvPr/>
        </p:nvSpPr>
        <p:spPr>
          <a:xfrm>
            <a:off x="4315990" y="3443922"/>
            <a:ext cx="2412469" cy="1649632"/>
          </a:xfrm>
          <a:prstGeom prst="rect">
            <a:avLst/>
          </a:prstGeom>
          <a:solidFill>
            <a:srgbClr val="92D05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65" name="Rechteck 64">
            <a:extLst>
              <a:ext uri="{FF2B5EF4-FFF2-40B4-BE49-F238E27FC236}">
                <a16:creationId xmlns:a16="http://schemas.microsoft.com/office/drawing/2014/main" id="{C7E35A6A-9E74-01A2-E69E-507722C421A3}"/>
              </a:ext>
            </a:extLst>
          </p:cNvPr>
          <p:cNvSpPr/>
          <p:nvPr/>
        </p:nvSpPr>
        <p:spPr>
          <a:xfrm>
            <a:off x="4362135" y="5178268"/>
            <a:ext cx="1206233" cy="1686058"/>
          </a:xfrm>
          <a:prstGeom prst="rect">
            <a:avLst/>
          </a:prstGeom>
          <a:solidFill>
            <a:srgbClr val="92D05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66" name="Rechteck 65">
            <a:extLst>
              <a:ext uri="{FF2B5EF4-FFF2-40B4-BE49-F238E27FC236}">
                <a16:creationId xmlns:a16="http://schemas.microsoft.com/office/drawing/2014/main" id="{B0A4030D-F598-4F74-AFB4-C507AFD50752}"/>
              </a:ext>
            </a:extLst>
          </p:cNvPr>
          <p:cNvSpPr/>
          <p:nvPr/>
        </p:nvSpPr>
        <p:spPr>
          <a:xfrm>
            <a:off x="3203807" y="3460129"/>
            <a:ext cx="1140922" cy="1649632"/>
          </a:xfrm>
          <a:prstGeom prst="rect">
            <a:avLst/>
          </a:prstGeom>
          <a:solidFill>
            <a:srgbClr val="00B0F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67" name="Rechteck 66">
            <a:extLst>
              <a:ext uri="{FF2B5EF4-FFF2-40B4-BE49-F238E27FC236}">
                <a16:creationId xmlns:a16="http://schemas.microsoft.com/office/drawing/2014/main" id="{34CAFA2D-4C1E-BD76-984D-ADD1251C19A2}"/>
              </a:ext>
            </a:extLst>
          </p:cNvPr>
          <p:cNvSpPr/>
          <p:nvPr/>
        </p:nvSpPr>
        <p:spPr>
          <a:xfrm>
            <a:off x="3222042" y="5195139"/>
            <a:ext cx="1140922" cy="1649632"/>
          </a:xfrm>
          <a:prstGeom prst="rect">
            <a:avLst/>
          </a:prstGeom>
          <a:solidFill>
            <a:srgbClr val="00B0F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68" name="Rechteck 67">
            <a:extLst>
              <a:ext uri="{FF2B5EF4-FFF2-40B4-BE49-F238E27FC236}">
                <a16:creationId xmlns:a16="http://schemas.microsoft.com/office/drawing/2014/main" id="{982C7DB2-22C8-20FA-11B6-24FDBDC12703}"/>
              </a:ext>
            </a:extLst>
          </p:cNvPr>
          <p:cNvSpPr/>
          <p:nvPr/>
        </p:nvSpPr>
        <p:spPr>
          <a:xfrm>
            <a:off x="1960175" y="3443922"/>
            <a:ext cx="1202605" cy="1649632"/>
          </a:xfrm>
          <a:prstGeom prst="rect">
            <a:avLst/>
          </a:prstGeom>
          <a:solidFill>
            <a:srgbClr val="CC6B0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400">
              <a:solidFill>
                <a:schemeClr val="tx1"/>
              </a:solidFill>
            </a:endParaRPr>
          </a:p>
        </p:txBody>
      </p:sp>
      <p:sp>
        <p:nvSpPr>
          <p:cNvPr id="69" name="Textfeld 68">
            <a:extLst>
              <a:ext uri="{FF2B5EF4-FFF2-40B4-BE49-F238E27FC236}">
                <a16:creationId xmlns:a16="http://schemas.microsoft.com/office/drawing/2014/main" id="{2D7B5E80-7BFB-899F-0C55-7FC49EB8A2E4}"/>
              </a:ext>
            </a:extLst>
          </p:cNvPr>
          <p:cNvSpPr txBox="1"/>
          <p:nvPr/>
        </p:nvSpPr>
        <p:spPr>
          <a:xfrm>
            <a:off x="59154" y="3874357"/>
            <a:ext cx="1594194" cy="508299"/>
          </a:xfrm>
          <a:prstGeom prst="rect">
            <a:avLst/>
          </a:prstGeom>
          <a:solidFill>
            <a:srgbClr val="CC6B0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>
              <a:defRPr sz="1400">
                <a:solidFill>
                  <a:schemeClr val="tx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de-CH" dirty="0"/>
              <a:t>Hinweise zum Anhang 2</a:t>
            </a:r>
          </a:p>
        </p:txBody>
      </p:sp>
      <p:sp>
        <p:nvSpPr>
          <p:cNvPr id="70" name="Rechteck 69">
            <a:extLst>
              <a:ext uri="{FF2B5EF4-FFF2-40B4-BE49-F238E27FC236}">
                <a16:creationId xmlns:a16="http://schemas.microsoft.com/office/drawing/2014/main" id="{F78ACFA5-2FAD-4149-D623-F854B3F9C560}"/>
              </a:ext>
            </a:extLst>
          </p:cNvPr>
          <p:cNvSpPr/>
          <p:nvPr/>
        </p:nvSpPr>
        <p:spPr>
          <a:xfrm>
            <a:off x="1979703" y="5133417"/>
            <a:ext cx="1202605" cy="1649632"/>
          </a:xfrm>
          <a:prstGeom prst="rect">
            <a:avLst/>
          </a:prstGeom>
          <a:solidFill>
            <a:srgbClr val="CC6B0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400">
              <a:solidFill>
                <a:schemeClr val="tx1"/>
              </a:solidFill>
            </a:endParaRPr>
          </a:p>
        </p:txBody>
      </p:sp>
      <p:sp>
        <p:nvSpPr>
          <p:cNvPr id="71" name="Rechteck 70">
            <a:extLst>
              <a:ext uri="{FF2B5EF4-FFF2-40B4-BE49-F238E27FC236}">
                <a16:creationId xmlns:a16="http://schemas.microsoft.com/office/drawing/2014/main" id="{415E4731-8C12-A587-8D3B-AD8040E7FF17}"/>
              </a:ext>
            </a:extLst>
          </p:cNvPr>
          <p:cNvSpPr/>
          <p:nvPr/>
        </p:nvSpPr>
        <p:spPr>
          <a:xfrm>
            <a:off x="9117736" y="5178268"/>
            <a:ext cx="1268316" cy="1649632"/>
          </a:xfrm>
          <a:prstGeom prst="rect">
            <a:avLst/>
          </a:prstGeom>
          <a:solidFill>
            <a:srgbClr val="CC6B0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400">
              <a:solidFill>
                <a:schemeClr val="tx1"/>
              </a:solidFill>
            </a:endParaRPr>
          </a:p>
        </p:txBody>
      </p:sp>
      <p:cxnSp>
        <p:nvCxnSpPr>
          <p:cNvPr id="72" name="Gerader Verbinder 71">
            <a:extLst>
              <a:ext uri="{FF2B5EF4-FFF2-40B4-BE49-F238E27FC236}">
                <a16:creationId xmlns:a16="http://schemas.microsoft.com/office/drawing/2014/main" id="{EF9A262B-BCA2-A287-C8EF-40F9FE564DB1}"/>
              </a:ext>
            </a:extLst>
          </p:cNvPr>
          <p:cNvCxnSpPr>
            <a:cxnSpLocks/>
            <a:stCxn id="69" idx="3"/>
          </p:cNvCxnSpPr>
          <p:nvPr/>
        </p:nvCxnSpPr>
        <p:spPr>
          <a:xfrm flipV="1">
            <a:off x="1653348" y="4011930"/>
            <a:ext cx="920796" cy="116577"/>
          </a:xfrm>
          <a:prstGeom prst="line">
            <a:avLst/>
          </a:prstGeom>
          <a:ln w="28575">
            <a:solidFill>
              <a:srgbClr val="CC6B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E09FF60E-8B64-E154-16D1-10021272F7B4}"/>
              </a:ext>
            </a:extLst>
          </p:cNvPr>
          <p:cNvCxnSpPr>
            <a:cxnSpLocks/>
            <a:stCxn id="16" idx="1"/>
          </p:cNvCxnSpPr>
          <p:nvPr/>
        </p:nvCxnSpPr>
        <p:spPr>
          <a:xfrm flipH="1">
            <a:off x="9083500" y="1741862"/>
            <a:ext cx="1376913" cy="26161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4BC743E-E38A-C2D0-6145-FB65D23FE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12.07.2023</a:t>
            </a:r>
            <a:endParaRPr lang="de-CH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C06D4EE-D8A3-F228-D327-5D0F2089C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3DBBF-17C4-49A5-95EA-AE430A4607C7}" type="slidenum">
              <a:rPr lang="de-CH" smtClean="0"/>
              <a:t>24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89522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0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5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0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8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3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8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3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3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8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3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8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8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5" grpId="0" animBg="1"/>
      <p:bldP spid="16" grpId="0" animBg="1"/>
      <p:bldP spid="23" grpId="0" animBg="1"/>
      <p:bldP spid="24" grpId="0" animBg="1"/>
      <p:bldP spid="26" grpId="0" animBg="1"/>
      <p:bldP spid="28" grpId="0" animBg="1"/>
      <p:bldP spid="30" grpId="0" animBg="1"/>
      <p:bldP spid="31" grpId="0" animBg="1"/>
      <p:bldP spid="33" grpId="0" animBg="1"/>
      <p:bldP spid="34" grpId="0" animBg="1"/>
      <p:bldP spid="35" grpId="0" animBg="1"/>
      <p:bldP spid="35" grpId="1" animBg="1"/>
      <p:bldP spid="35" grpId="2" animBg="1"/>
      <p:bldP spid="36" grpId="0" animBg="1"/>
      <p:bldP spid="37" grpId="0" animBg="1"/>
      <p:bldP spid="38" grpId="0" animBg="1"/>
      <p:bldP spid="38" grpId="1" animBg="1"/>
      <p:bldP spid="38" grpId="2" animBg="1"/>
      <p:bldP spid="41" grpId="0" animBg="1"/>
      <p:bldP spid="41" grpId="1" animBg="1"/>
      <p:bldP spid="41" grpId="2" animBg="1"/>
      <p:bldP spid="42" grpId="0" animBg="1"/>
      <p:bldP spid="42" grpId="1" animBg="1"/>
      <p:bldP spid="42" grpId="2" animBg="1"/>
      <p:bldP spid="55" grpId="0" animBg="1"/>
      <p:bldP spid="55" grpId="1" animBg="1"/>
      <p:bldP spid="55" grpId="2" animBg="1"/>
      <p:bldP spid="61" grpId="0" animBg="1"/>
      <p:bldP spid="61" grpId="1" animBg="1"/>
      <p:bldP spid="61" grpId="2" animBg="1"/>
      <p:bldP spid="62" grpId="0" animBg="1"/>
      <p:bldP spid="62" grpId="1" animBg="1"/>
      <p:bldP spid="62" grpId="2" animBg="1"/>
      <p:bldP spid="63" grpId="0" animBg="1"/>
      <p:bldP spid="63" grpId="1" animBg="1"/>
      <p:bldP spid="63" grpId="2" animBg="1"/>
      <p:bldP spid="64" grpId="0" animBg="1"/>
      <p:bldP spid="64" grpId="1" animBg="1"/>
      <p:bldP spid="64" grpId="2" animBg="1"/>
      <p:bldP spid="65" grpId="0" animBg="1"/>
      <p:bldP spid="65" grpId="1" animBg="1"/>
      <p:bldP spid="65" grpId="2" animBg="1"/>
      <p:bldP spid="66" grpId="0" animBg="1"/>
      <p:bldP spid="66" grpId="1" animBg="1"/>
      <p:bldP spid="66" grpId="2" animBg="1"/>
      <p:bldP spid="67" grpId="0" animBg="1"/>
      <p:bldP spid="67" grpId="1" animBg="1"/>
      <p:bldP spid="67" grpId="2" animBg="1"/>
      <p:bldP spid="68" grpId="0" animBg="1"/>
      <p:bldP spid="69" grpId="0" animBg="1"/>
      <p:bldP spid="70" grpId="0" animBg="1"/>
      <p:bldP spid="7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4B04F994-3B7A-510A-BEFB-FFABC55915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7567" y="2363595"/>
            <a:ext cx="8321761" cy="335918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BFE992B-D7BB-4C9B-A6E6-3A101D585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8" y="168965"/>
            <a:ext cx="10445922" cy="721957"/>
          </a:xfrm>
        </p:spPr>
        <p:txBody>
          <a:bodyPr/>
          <a:lstStyle/>
          <a:p>
            <a:br>
              <a:rPr lang="de-CH" dirty="0"/>
            </a:br>
            <a:r>
              <a:rPr lang="de-CH" dirty="0"/>
              <a:t>Praxisaufträge Betriebe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52FC318-D6E4-4702-A9EC-94978DBF1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e-CH"/>
              <a:t>Trägerschaft BBNE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D18F38BE-9DFF-88AA-9592-18AF1AB164C7}"/>
              </a:ext>
            </a:extLst>
          </p:cNvPr>
          <p:cNvSpPr/>
          <p:nvPr/>
        </p:nvSpPr>
        <p:spPr>
          <a:xfrm>
            <a:off x="2141076" y="2393557"/>
            <a:ext cx="1140922" cy="1649632"/>
          </a:xfrm>
          <a:prstGeom prst="rect">
            <a:avLst/>
          </a:prstGeom>
          <a:solidFill>
            <a:srgbClr val="FFF258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7E74DF27-2B1C-68EA-6E4A-4896E08C1735}"/>
              </a:ext>
            </a:extLst>
          </p:cNvPr>
          <p:cNvSpPr txBox="1"/>
          <p:nvPr/>
        </p:nvSpPr>
        <p:spPr>
          <a:xfrm>
            <a:off x="612507" y="2563185"/>
            <a:ext cx="914914" cy="276968"/>
          </a:xfrm>
          <a:prstGeom prst="rect">
            <a:avLst/>
          </a:prstGeom>
          <a:solidFill>
            <a:srgbClr val="FFF258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de-CH" sz="1400" dirty="0">
                <a:solidFill>
                  <a:schemeClr val="tx1"/>
                </a:solidFill>
              </a:rPr>
              <a:t>Titelblatt</a:t>
            </a:r>
            <a:endParaRPr lang="de-CH" sz="2000" dirty="0">
              <a:solidFill>
                <a:schemeClr val="tx1"/>
              </a:solidFill>
            </a:endParaRPr>
          </a:p>
        </p:txBody>
      </p: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6792A217-9835-FC44-9983-A66BBCD61712}"/>
              </a:ext>
            </a:extLst>
          </p:cNvPr>
          <p:cNvCxnSpPr>
            <a:cxnSpLocks/>
            <a:stCxn id="9" idx="3"/>
          </p:cNvCxnSpPr>
          <p:nvPr/>
        </p:nvCxnSpPr>
        <p:spPr>
          <a:xfrm>
            <a:off x="1527421" y="2701669"/>
            <a:ext cx="1066845" cy="387865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hteck 14">
            <a:extLst>
              <a:ext uri="{FF2B5EF4-FFF2-40B4-BE49-F238E27FC236}">
                <a16:creationId xmlns:a16="http://schemas.microsoft.com/office/drawing/2014/main" id="{FEB3C61B-7519-3D62-D80C-735F91054CA1}"/>
              </a:ext>
            </a:extLst>
          </p:cNvPr>
          <p:cNvSpPr/>
          <p:nvPr/>
        </p:nvSpPr>
        <p:spPr>
          <a:xfrm>
            <a:off x="8099286" y="2393557"/>
            <a:ext cx="2357050" cy="1649632"/>
          </a:xfrm>
          <a:prstGeom prst="rect">
            <a:avLst/>
          </a:prstGeom>
          <a:solidFill>
            <a:srgbClr val="FF000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BAF375AD-E1C4-6ED4-053C-822437E47CB0}"/>
              </a:ext>
            </a:extLst>
          </p:cNvPr>
          <p:cNvSpPr txBox="1"/>
          <p:nvPr/>
        </p:nvSpPr>
        <p:spPr>
          <a:xfrm>
            <a:off x="10597806" y="2232656"/>
            <a:ext cx="1594194" cy="246790"/>
          </a:xfrm>
          <a:prstGeom prst="rect">
            <a:avLst/>
          </a:prstGeom>
          <a:solidFill>
            <a:srgbClr val="FF000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/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de-CH" sz="1400" dirty="0">
                <a:solidFill>
                  <a:schemeClr val="tx1"/>
                </a:solidFill>
              </a:rPr>
              <a:t>Anhang 2</a:t>
            </a: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B872D1A7-72E1-DAAC-E034-766113A8202A}"/>
              </a:ext>
            </a:extLst>
          </p:cNvPr>
          <p:cNvSpPr/>
          <p:nvPr/>
        </p:nvSpPr>
        <p:spPr>
          <a:xfrm>
            <a:off x="3323331" y="2356051"/>
            <a:ext cx="7133005" cy="1687138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57D48DF8-98AE-6C5E-EA4C-8D2ADEF1D637}"/>
              </a:ext>
            </a:extLst>
          </p:cNvPr>
          <p:cNvSpPr/>
          <p:nvPr/>
        </p:nvSpPr>
        <p:spPr>
          <a:xfrm>
            <a:off x="2117096" y="4035528"/>
            <a:ext cx="1206235" cy="1687138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7965F438-E358-595A-433F-A47F20B02AC1}"/>
              </a:ext>
            </a:extLst>
          </p:cNvPr>
          <p:cNvSpPr txBox="1"/>
          <p:nvPr/>
        </p:nvSpPr>
        <p:spPr>
          <a:xfrm>
            <a:off x="10456336" y="3781579"/>
            <a:ext cx="878686" cy="26161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1050" b="1"/>
            </a:lvl1pPr>
          </a:lstStyle>
          <a:p>
            <a:r>
              <a:rPr lang="de-CH" dirty="0"/>
              <a:t>1. Lehrjahr</a:t>
            </a:r>
          </a:p>
        </p:txBody>
      </p:sp>
      <p:sp>
        <p:nvSpPr>
          <p:cNvPr id="35" name="Rechteck 34">
            <a:extLst>
              <a:ext uri="{FF2B5EF4-FFF2-40B4-BE49-F238E27FC236}">
                <a16:creationId xmlns:a16="http://schemas.microsoft.com/office/drawing/2014/main" id="{785FEAE3-7E42-CC44-8DAB-036BFD8833A7}"/>
              </a:ext>
            </a:extLst>
          </p:cNvPr>
          <p:cNvSpPr/>
          <p:nvPr/>
        </p:nvSpPr>
        <p:spPr>
          <a:xfrm>
            <a:off x="4477365" y="2363035"/>
            <a:ext cx="2412469" cy="1649632"/>
          </a:xfrm>
          <a:prstGeom prst="rect">
            <a:avLst/>
          </a:prstGeom>
          <a:solidFill>
            <a:srgbClr val="92D05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364F5038-5727-C8AA-C9E5-7BD7426512D8}"/>
              </a:ext>
            </a:extLst>
          </p:cNvPr>
          <p:cNvSpPr txBox="1"/>
          <p:nvPr/>
        </p:nvSpPr>
        <p:spPr>
          <a:xfrm>
            <a:off x="7626699" y="1612531"/>
            <a:ext cx="1594194" cy="246790"/>
          </a:xfrm>
          <a:prstGeom prst="rect">
            <a:avLst/>
          </a:prstGeom>
          <a:solidFill>
            <a:srgbClr val="92D05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/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de-CH" sz="1400" dirty="0">
                <a:solidFill>
                  <a:schemeClr val="tx1"/>
                </a:solidFill>
              </a:rPr>
              <a:t>Auftrag</a:t>
            </a:r>
          </a:p>
        </p:txBody>
      </p:sp>
      <p:cxnSp>
        <p:nvCxnSpPr>
          <p:cNvPr id="39" name="Gerader Verbinder 38">
            <a:extLst>
              <a:ext uri="{FF2B5EF4-FFF2-40B4-BE49-F238E27FC236}">
                <a16:creationId xmlns:a16="http://schemas.microsoft.com/office/drawing/2014/main" id="{DC8C3EEC-47AC-6AD8-E061-089580EFE615}"/>
              </a:ext>
            </a:extLst>
          </p:cNvPr>
          <p:cNvCxnSpPr>
            <a:cxnSpLocks/>
            <a:stCxn id="38" idx="1"/>
          </p:cNvCxnSpPr>
          <p:nvPr/>
        </p:nvCxnSpPr>
        <p:spPr>
          <a:xfrm flipH="1">
            <a:off x="5646569" y="1735926"/>
            <a:ext cx="1980130" cy="881735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hteck 40">
            <a:extLst>
              <a:ext uri="{FF2B5EF4-FFF2-40B4-BE49-F238E27FC236}">
                <a16:creationId xmlns:a16="http://schemas.microsoft.com/office/drawing/2014/main" id="{31D1C683-C7CB-301E-E1C1-63CFBD75AA15}"/>
              </a:ext>
            </a:extLst>
          </p:cNvPr>
          <p:cNvSpPr/>
          <p:nvPr/>
        </p:nvSpPr>
        <p:spPr>
          <a:xfrm>
            <a:off x="3323016" y="2374804"/>
            <a:ext cx="1140922" cy="1649632"/>
          </a:xfrm>
          <a:prstGeom prst="rect">
            <a:avLst/>
          </a:prstGeom>
          <a:solidFill>
            <a:srgbClr val="00B0F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42" name="Textfeld 41">
            <a:extLst>
              <a:ext uri="{FF2B5EF4-FFF2-40B4-BE49-F238E27FC236}">
                <a16:creationId xmlns:a16="http://schemas.microsoft.com/office/drawing/2014/main" id="{667CE5CF-9244-6538-BBD2-4BA3B60838C4}"/>
              </a:ext>
            </a:extLst>
          </p:cNvPr>
          <p:cNvSpPr txBox="1"/>
          <p:nvPr/>
        </p:nvSpPr>
        <p:spPr>
          <a:xfrm>
            <a:off x="5809968" y="1685863"/>
            <a:ext cx="1341037" cy="276968"/>
          </a:xfrm>
          <a:prstGeom prst="rect">
            <a:avLst/>
          </a:prstGeom>
          <a:solidFill>
            <a:srgbClr val="00B0F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/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de-CH" sz="1400" dirty="0">
                <a:solidFill>
                  <a:schemeClr val="tx1"/>
                </a:solidFill>
              </a:rPr>
              <a:t>Ausgangslage</a:t>
            </a:r>
            <a:endParaRPr lang="de-CH" dirty="0">
              <a:solidFill>
                <a:schemeClr val="tx1"/>
              </a:solidFill>
            </a:endParaRPr>
          </a:p>
        </p:txBody>
      </p:sp>
      <p:cxnSp>
        <p:nvCxnSpPr>
          <p:cNvPr id="43" name="Gerader Verbinder 42">
            <a:extLst>
              <a:ext uri="{FF2B5EF4-FFF2-40B4-BE49-F238E27FC236}">
                <a16:creationId xmlns:a16="http://schemas.microsoft.com/office/drawing/2014/main" id="{DC5A050B-F150-C4DD-EA33-9E1A24E6FAAF}"/>
              </a:ext>
            </a:extLst>
          </p:cNvPr>
          <p:cNvCxnSpPr>
            <a:cxnSpLocks/>
            <a:stCxn id="42" idx="1"/>
          </p:cNvCxnSpPr>
          <p:nvPr/>
        </p:nvCxnSpPr>
        <p:spPr>
          <a:xfrm flipH="1">
            <a:off x="3966759" y="1824347"/>
            <a:ext cx="1843209" cy="733973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feld 6">
            <a:extLst>
              <a:ext uri="{FF2B5EF4-FFF2-40B4-BE49-F238E27FC236}">
                <a16:creationId xmlns:a16="http://schemas.microsoft.com/office/drawing/2014/main" id="{E9E79646-76FF-35F2-0311-5886BF164E37}"/>
              </a:ext>
            </a:extLst>
          </p:cNvPr>
          <p:cNvSpPr txBox="1"/>
          <p:nvPr/>
        </p:nvSpPr>
        <p:spPr>
          <a:xfrm>
            <a:off x="976122" y="1135218"/>
            <a:ext cx="6092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1" dirty="0"/>
              <a:t>Beispiel: Praxisauftrag Energie Kabelzug 1. Lehrjahr</a:t>
            </a:r>
          </a:p>
        </p:txBody>
      </p:sp>
      <p:sp>
        <p:nvSpPr>
          <p:cNvPr id="55" name="Textfeld 54">
            <a:extLst>
              <a:ext uri="{FF2B5EF4-FFF2-40B4-BE49-F238E27FC236}">
                <a16:creationId xmlns:a16="http://schemas.microsoft.com/office/drawing/2014/main" id="{03C148D9-874B-C031-89A2-23BA328A487E}"/>
              </a:ext>
            </a:extLst>
          </p:cNvPr>
          <p:cNvSpPr txBox="1"/>
          <p:nvPr/>
        </p:nvSpPr>
        <p:spPr>
          <a:xfrm>
            <a:off x="7902397" y="1973238"/>
            <a:ext cx="1594194" cy="246790"/>
          </a:xfrm>
          <a:prstGeom prst="rect">
            <a:avLst/>
          </a:prstGeom>
          <a:solidFill>
            <a:schemeClr val="accent6">
              <a:lumMod val="75000"/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>
              <a:defRPr sz="1400">
                <a:solidFill>
                  <a:schemeClr val="tx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de-CH" dirty="0"/>
              <a:t>Dokumentation</a:t>
            </a:r>
          </a:p>
        </p:txBody>
      </p:sp>
      <p:cxnSp>
        <p:nvCxnSpPr>
          <p:cNvPr id="56" name="Gerader Verbinder 55">
            <a:extLst>
              <a:ext uri="{FF2B5EF4-FFF2-40B4-BE49-F238E27FC236}">
                <a16:creationId xmlns:a16="http://schemas.microsoft.com/office/drawing/2014/main" id="{4B88CFC7-DCD8-A971-DCEF-4F6EA3EA9E46}"/>
              </a:ext>
            </a:extLst>
          </p:cNvPr>
          <p:cNvCxnSpPr>
            <a:cxnSpLocks/>
            <a:stCxn id="55" idx="1"/>
          </p:cNvCxnSpPr>
          <p:nvPr/>
        </p:nvCxnSpPr>
        <p:spPr>
          <a:xfrm flipH="1">
            <a:off x="7542702" y="2096633"/>
            <a:ext cx="359695" cy="454769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hteck 60">
            <a:extLst>
              <a:ext uri="{FF2B5EF4-FFF2-40B4-BE49-F238E27FC236}">
                <a16:creationId xmlns:a16="http://schemas.microsoft.com/office/drawing/2014/main" id="{2D1109F2-C24E-5691-848A-D1A2B222AC9A}"/>
              </a:ext>
            </a:extLst>
          </p:cNvPr>
          <p:cNvSpPr/>
          <p:nvPr/>
        </p:nvSpPr>
        <p:spPr>
          <a:xfrm>
            <a:off x="6896679" y="2384209"/>
            <a:ext cx="1202605" cy="1649632"/>
          </a:xfrm>
          <a:prstGeom prst="rect">
            <a:avLst/>
          </a:prstGeom>
          <a:solidFill>
            <a:schemeClr val="accent6">
              <a:lumMod val="75000"/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400">
              <a:solidFill>
                <a:schemeClr val="tx1"/>
              </a:solidFill>
            </a:endParaRPr>
          </a:p>
        </p:txBody>
      </p:sp>
      <p:sp>
        <p:nvSpPr>
          <p:cNvPr id="68" name="Rechteck 67">
            <a:extLst>
              <a:ext uri="{FF2B5EF4-FFF2-40B4-BE49-F238E27FC236}">
                <a16:creationId xmlns:a16="http://schemas.microsoft.com/office/drawing/2014/main" id="{982C7DB2-22C8-20FA-11B6-24FDBDC12703}"/>
              </a:ext>
            </a:extLst>
          </p:cNvPr>
          <p:cNvSpPr/>
          <p:nvPr/>
        </p:nvSpPr>
        <p:spPr>
          <a:xfrm>
            <a:off x="2097568" y="4058111"/>
            <a:ext cx="1202605" cy="1649632"/>
          </a:xfrm>
          <a:prstGeom prst="rect">
            <a:avLst/>
          </a:prstGeom>
          <a:solidFill>
            <a:srgbClr val="CC6B0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400">
              <a:solidFill>
                <a:schemeClr val="tx1"/>
              </a:solidFill>
            </a:endParaRPr>
          </a:p>
        </p:txBody>
      </p:sp>
      <p:sp>
        <p:nvSpPr>
          <p:cNvPr id="69" name="Textfeld 68">
            <a:extLst>
              <a:ext uri="{FF2B5EF4-FFF2-40B4-BE49-F238E27FC236}">
                <a16:creationId xmlns:a16="http://schemas.microsoft.com/office/drawing/2014/main" id="{2D7B5E80-7BFB-899F-0C55-7FC49EB8A2E4}"/>
              </a:ext>
            </a:extLst>
          </p:cNvPr>
          <p:cNvSpPr txBox="1"/>
          <p:nvPr/>
        </p:nvSpPr>
        <p:spPr>
          <a:xfrm>
            <a:off x="159539" y="4488546"/>
            <a:ext cx="1594194" cy="508299"/>
          </a:xfrm>
          <a:prstGeom prst="rect">
            <a:avLst/>
          </a:prstGeom>
          <a:solidFill>
            <a:srgbClr val="CC6B0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>
              <a:defRPr sz="1400">
                <a:solidFill>
                  <a:schemeClr val="tx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de-CH" dirty="0"/>
              <a:t>Hinweise zum Anhang 2</a:t>
            </a:r>
          </a:p>
        </p:txBody>
      </p:sp>
      <p:cxnSp>
        <p:nvCxnSpPr>
          <p:cNvPr id="72" name="Gerader Verbinder 71">
            <a:extLst>
              <a:ext uri="{FF2B5EF4-FFF2-40B4-BE49-F238E27FC236}">
                <a16:creationId xmlns:a16="http://schemas.microsoft.com/office/drawing/2014/main" id="{EF9A262B-BCA2-A287-C8EF-40F9FE564DB1}"/>
              </a:ext>
            </a:extLst>
          </p:cNvPr>
          <p:cNvCxnSpPr>
            <a:cxnSpLocks/>
            <a:stCxn id="69" idx="3"/>
          </p:cNvCxnSpPr>
          <p:nvPr/>
        </p:nvCxnSpPr>
        <p:spPr>
          <a:xfrm flipV="1">
            <a:off x="1753733" y="4693792"/>
            <a:ext cx="945137" cy="48904"/>
          </a:xfrm>
          <a:prstGeom prst="line">
            <a:avLst/>
          </a:prstGeom>
          <a:ln w="28575">
            <a:solidFill>
              <a:srgbClr val="CC6B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E09FF60E-8B64-E154-16D1-10021272F7B4}"/>
              </a:ext>
            </a:extLst>
          </p:cNvPr>
          <p:cNvCxnSpPr>
            <a:cxnSpLocks/>
            <a:stCxn id="16" idx="1"/>
          </p:cNvCxnSpPr>
          <p:nvPr/>
        </p:nvCxnSpPr>
        <p:spPr>
          <a:xfrm flipH="1">
            <a:off x="9220893" y="2356051"/>
            <a:ext cx="1376913" cy="26161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41F2A83-7A63-9CC0-6E8E-54EA95941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12.07.2023</a:t>
            </a:r>
            <a:endParaRPr lang="de-CH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D8441C3-2B0C-CEF8-EC24-BD8139032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3DBBF-17C4-49A5-95EA-AE430A4607C7}" type="slidenum">
              <a:rPr lang="de-CH" smtClean="0"/>
              <a:t>25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65627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5" grpId="0" animBg="1"/>
      <p:bldP spid="16" grpId="0" animBg="1"/>
      <p:bldP spid="35" grpId="0" animBg="1"/>
      <p:bldP spid="38" grpId="0" animBg="1"/>
      <p:bldP spid="55" grpId="0" animBg="1"/>
      <p:bldP spid="61" grpId="0" animBg="1"/>
      <p:bldP spid="68" grpId="0" animBg="1"/>
      <p:bldP spid="6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FE992B-D7BB-4C9B-A6E6-3A101D585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8" y="168965"/>
            <a:ext cx="10445922" cy="721957"/>
          </a:xfrm>
        </p:spPr>
        <p:txBody>
          <a:bodyPr/>
          <a:lstStyle/>
          <a:p>
            <a:br>
              <a:rPr lang="de-CH" dirty="0"/>
            </a:br>
            <a:r>
              <a:rPr lang="de-CH" dirty="0"/>
              <a:t>Praxisaufträge Betriebe</a:t>
            </a:r>
          </a:p>
        </p:txBody>
      </p:sp>
      <p:sp>
        <p:nvSpPr>
          <p:cNvPr id="42" name="Textfeld 41">
            <a:extLst>
              <a:ext uri="{FF2B5EF4-FFF2-40B4-BE49-F238E27FC236}">
                <a16:creationId xmlns:a16="http://schemas.microsoft.com/office/drawing/2014/main" id="{667CE5CF-9244-6538-BBD2-4BA3B60838C4}"/>
              </a:ext>
            </a:extLst>
          </p:cNvPr>
          <p:cNvSpPr txBox="1"/>
          <p:nvPr/>
        </p:nvSpPr>
        <p:spPr>
          <a:xfrm>
            <a:off x="1316443" y="1610362"/>
            <a:ext cx="1341037" cy="276968"/>
          </a:xfrm>
          <a:prstGeom prst="rect">
            <a:avLst/>
          </a:prstGeom>
          <a:solidFill>
            <a:srgbClr val="00B0F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/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de-CH" sz="1400" dirty="0">
                <a:solidFill>
                  <a:schemeClr val="tx1"/>
                </a:solidFill>
              </a:rPr>
              <a:t>Ausgangslage</a:t>
            </a:r>
            <a:endParaRPr lang="de-CH" dirty="0">
              <a:solidFill>
                <a:schemeClr val="tx1"/>
              </a:solidFill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E9E79646-76FF-35F2-0311-5886BF164E37}"/>
              </a:ext>
            </a:extLst>
          </p:cNvPr>
          <p:cNvSpPr txBox="1"/>
          <p:nvPr/>
        </p:nvSpPr>
        <p:spPr>
          <a:xfrm>
            <a:off x="976122" y="1135218"/>
            <a:ext cx="6073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1" dirty="0"/>
              <a:t>Beispiel: Praxisauftrag Energie Kabelzug 1. Lehrjahr</a:t>
            </a:r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2FB9BD35-D68F-A4D0-7DFB-B51270B9EE4D}"/>
              </a:ext>
            </a:extLst>
          </p:cNvPr>
          <p:cNvGrpSpPr/>
          <p:nvPr/>
        </p:nvGrpSpPr>
        <p:grpSpPr>
          <a:xfrm>
            <a:off x="718338" y="2034440"/>
            <a:ext cx="2495380" cy="3405563"/>
            <a:chOff x="1433456" y="2163932"/>
            <a:chExt cx="2821339" cy="3739818"/>
          </a:xfrm>
        </p:grpSpPr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CB554903-16D9-561D-D36D-F9CFF3EC8B1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33456" y="2163932"/>
              <a:ext cx="2821339" cy="3739818"/>
            </a:xfrm>
            <a:prstGeom prst="rect">
              <a:avLst/>
            </a:prstGeom>
          </p:spPr>
        </p:pic>
        <p:sp>
          <p:nvSpPr>
            <p:cNvPr id="41" name="Rechteck 40">
              <a:extLst>
                <a:ext uri="{FF2B5EF4-FFF2-40B4-BE49-F238E27FC236}">
                  <a16:creationId xmlns:a16="http://schemas.microsoft.com/office/drawing/2014/main" id="{31D1C683-C7CB-301E-E1C1-63CFBD75AA15}"/>
                </a:ext>
              </a:extLst>
            </p:cNvPr>
            <p:cNvSpPr/>
            <p:nvPr/>
          </p:nvSpPr>
          <p:spPr>
            <a:xfrm>
              <a:off x="1527048" y="2163932"/>
              <a:ext cx="2727747" cy="3739817"/>
            </a:xfrm>
            <a:prstGeom prst="rect">
              <a:avLst/>
            </a:prstGeom>
            <a:solidFill>
              <a:srgbClr val="00B0F0">
                <a:alpha val="3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</p:grpSp>
      <p:sp>
        <p:nvSpPr>
          <p:cNvPr id="10" name="Textfeld 9">
            <a:extLst>
              <a:ext uri="{FF2B5EF4-FFF2-40B4-BE49-F238E27FC236}">
                <a16:creationId xmlns:a16="http://schemas.microsoft.com/office/drawing/2014/main" id="{B26FBBC5-8B5C-60D0-0405-00D9975D99D7}"/>
              </a:ext>
            </a:extLst>
          </p:cNvPr>
          <p:cNvSpPr txBox="1"/>
          <p:nvPr/>
        </p:nvSpPr>
        <p:spPr>
          <a:xfrm>
            <a:off x="3296496" y="2044771"/>
            <a:ext cx="4782184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/>
              <a:t>Namen Lernende und Berufsbildner</a:t>
            </a:r>
          </a:p>
          <a:p>
            <a:endParaRPr lang="de-CH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/>
              <a:t>Handlungskompetenzen und Leistungsziele, welche mit diesem Auftrag abgedeckt werden</a:t>
            </a:r>
          </a:p>
          <a:p>
            <a:endParaRPr lang="de-CH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/>
              <a:t>Wann kommt dieses Thema im ÜK</a:t>
            </a:r>
          </a:p>
          <a:p>
            <a:endParaRPr lang="de-CH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/>
              <a:t>Ausgangslage: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CH" sz="1400" dirty="0"/>
              <a:t>Weshalb führt der Lernende diesen Auftrag aus.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CH" sz="1400" dirty="0"/>
              <a:t>Was führt er aus.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CH" sz="1400" dirty="0"/>
              <a:t>Was muss ihm gezeigt werden.</a:t>
            </a:r>
          </a:p>
          <a:p>
            <a:endParaRPr lang="de-CH" dirty="0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40216599-5656-78C8-E15C-48A8FA67B7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17042" y="2421466"/>
            <a:ext cx="3256620" cy="2217964"/>
          </a:xfrm>
          <a:prstGeom prst="rect">
            <a:avLst/>
          </a:prstGeom>
        </p:spPr>
      </p:pic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A348143-14B4-4C83-49BC-00BB61875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12.07.2023</a:t>
            </a:r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5B0CD68-09E9-AA27-284C-615913C8F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e-CH"/>
              <a:t>Trägerschaft BBNE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B19F1D54-2781-4BA0-5331-F0F738766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3DBBF-17C4-49A5-95EA-AE430A4607C7}" type="slidenum">
              <a:rPr lang="de-CH" smtClean="0"/>
              <a:t>26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840761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4B04F994-3B7A-510A-BEFB-FFABC55915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7567" y="2363595"/>
            <a:ext cx="8321761" cy="335918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BFE992B-D7BB-4C9B-A6E6-3A101D585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8" y="168965"/>
            <a:ext cx="10445922" cy="721957"/>
          </a:xfrm>
        </p:spPr>
        <p:txBody>
          <a:bodyPr/>
          <a:lstStyle/>
          <a:p>
            <a:br>
              <a:rPr lang="de-CH" dirty="0"/>
            </a:br>
            <a:r>
              <a:rPr lang="de-CH" dirty="0"/>
              <a:t>Praxisaufträge Betriebe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52FC318-D6E4-4702-A9EC-94978DBF1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e-CH"/>
              <a:t>Trägerschaft BBNE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D18F38BE-9DFF-88AA-9592-18AF1AB164C7}"/>
              </a:ext>
            </a:extLst>
          </p:cNvPr>
          <p:cNvSpPr/>
          <p:nvPr/>
        </p:nvSpPr>
        <p:spPr>
          <a:xfrm>
            <a:off x="2141076" y="2393557"/>
            <a:ext cx="1140922" cy="1649632"/>
          </a:xfrm>
          <a:prstGeom prst="rect">
            <a:avLst/>
          </a:prstGeom>
          <a:solidFill>
            <a:srgbClr val="FFF258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7E74DF27-2B1C-68EA-6E4A-4896E08C1735}"/>
              </a:ext>
            </a:extLst>
          </p:cNvPr>
          <p:cNvSpPr txBox="1"/>
          <p:nvPr/>
        </p:nvSpPr>
        <p:spPr>
          <a:xfrm>
            <a:off x="612507" y="2563185"/>
            <a:ext cx="914914" cy="276968"/>
          </a:xfrm>
          <a:prstGeom prst="rect">
            <a:avLst/>
          </a:prstGeom>
          <a:solidFill>
            <a:srgbClr val="FFF258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de-CH" sz="1400" dirty="0">
                <a:solidFill>
                  <a:schemeClr val="tx1"/>
                </a:solidFill>
              </a:rPr>
              <a:t>Titelblatt</a:t>
            </a:r>
            <a:endParaRPr lang="de-CH" sz="2000" dirty="0">
              <a:solidFill>
                <a:schemeClr val="tx1"/>
              </a:solidFill>
            </a:endParaRPr>
          </a:p>
        </p:txBody>
      </p: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6792A217-9835-FC44-9983-A66BBCD61712}"/>
              </a:ext>
            </a:extLst>
          </p:cNvPr>
          <p:cNvCxnSpPr>
            <a:cxnSpLocks/>
            <a:stCxn id="9" idx="3"/>
          </p:cNvCxnSpPr>
          <p:nvPr/>
        </p:nvCxnSpPr>
        <p:spPr>
          <a:xfrm>
            <a:off x="1527421" y="2701669"/>
            <a:ext cx="1066845" cy="387865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hteck 14">
            <a:extLst>
              <a:ext uri="{FF2B5EF4-FFF2-40B4-BE49-F238E27FC236}">
                <a16:creationId xmlns:a16="http://schemas.microsoft.com/office/drawing/2014/main" id="{FEB3C61B-7519-3D62-D80C-735F91054CA1}"/>
              </a:ext>
            </a:extLst>
          </p:cNvPr>
          <p:cNvSpPr/>
          <p:nvPr/>
        </p:nvSpPr>
        <p:spPr>
          <a:xfrm>
            <a:off x="8099286" y="2393557"/>
            <a:ext cx="2357050" cy="1649632"/>
          </a:xfrm>
          <a:prstGeom prst="rect">
            <a:avLst/>
          </a:prstGeom>
          <a:solidFill>
            <a:srgbClr val="FF000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BAF375AD-E1C4-6ED4-053C-822437E47CB0}"/>
              </a:ext>
            </a:extLst>
          </p:cNvPr>
          <p:cNvSpPr txBox="1"/>
          <p:nvPr/>
        </p:nvSpPr>
        <p:spPr>
          <a:xfrm>
            <a:off x="10597806" y="2232656"/>
            <a:ext cx="1594194" cy="246790"/>
          </a:xfrm>
          <a:prstGeom prst="rect">
            <a:avLst/>
          </a:prstGeom>
          <a:solidFill>
            <a:srgbClr val="FF000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/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de-CH" sz="1400" dirty="0">
                <a:solidFill>
                  <a:schemeClr val="tx1"/>
                </a:solidFill>
              </a:rPr>
              <a:t>Anhang 2</a:t>
            </a: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B872D1A7-72E1-DAAC-E034-766113A8202A}"/>
              </a:ext>
            </a:extLst>
          </p:cNvPr>
          <p:cNvSpPr/>
          <p:nvPr/>
        </p:nvSpPr>
        <p:spPr>
          <a:xfrm>
            <a:off x="3323331" y="2356051"/>
            <a:ext cx="7133005" cy="1687138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57D48DF8-98AE-6C5E-EA4C-8D2ADEF1D637}"/>
              </a:ext>
            </a:extLst>
          </p:cNvPr>
          <p:cNvSpPr/>
          <p:nvPr/>
        </p:nvSpPr>
        <p:spPr>
          <a:xfrm>
            <a:off x="2117096" y="4035528"/>
            <a:ext cx="1206235" cy="1687138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7965F438-E358-595A-433F-A47F20B02AC1}"/>
              </a:ext>
            </a:extLst>
          </p:cNvPr>
          <p:cNvSpPr txBox="1"/>
          <p:nvPr/>
        </p:nvSpPr>
        <p:spPr>
          <a:xfrm>
            <a:off x="10456336" y="3781579"/>
            <a:ext cx="878686" cy="26161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1050" b="1"/>
            </a:lvl1pPr>
          </a:lstStyle>
          <a:p>
            <a:r>
              <a:rPr lang="de-CH" dirty="0"/>
              <a:t>1. Lehrjahr</a:t>
            </a:r>
          </a:p>
        </p:txBody>
      </p:sp>
      <p:sp>
        <p:nvSpPr>
          <p:cNvPr id="35" name="Rechteck 34">
            <a:extLst>
              <a:ext uri="{FF2B5EF4-FFF2-40B4-BE49-F238E27FC236}">
                <a16:creationId xmlns:a16="http://schemas.microsoft.com/office/drawing/2014/main" id="{785FEAE3-7E42-CC44-8DAB-036BFD8833A7}"/>
              </a:ext>
            </a:extLst>
          </p:cNvPr>
          <p:cNvSpPr/>
          <p:nvPr/>
        </p:nvSpPr>
        <p:spPr>
          <a:xfrm>
            <a:off x="4477365" y="2363035"/>
            <a:ext cx="2412469" cy="1649632"/>
          </a:xfrm>
          <a:prstGeom prst="rect">
            <a:avLst/>
          </a:prstGeom>
          <a:solidFill>
            <a:srgbClr val="92D05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364F5038-5727-C8AA-C9E5-7BD7426512D8}"/>
              </a:ext>
            </a:extLst>
          </p:cNvPr>
          <p:cNvSpPr txBox="1"/>
          <p:nvPr/>
        </p:nvSpPr>
        <p:spPr>
          <a:xfrm>
            <a:off x="7626699" y="1612531"/>
            <a:ext cx="1594194" cy="246790"/>
          </a:xfrm>
          <a:prstGeom prst="rect">
            <a:avLst/>
          </a:prstGeom>
          <a:solidFill>
            <a:srgbClr val="92D05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/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de-CH" sz="1400" dirty="0">
                <a:solidFill>
                  <a:schemeClr val="tx1"/>
                </a:solidFill>
              </a:rPr>
              <a:t>Auftrag</a:t>
            </a:r>
          </a:p>
        </p:txBody>
      </p:sp>
      <p:cxnSp>
        <p:nvCxnSpPr>
          <p:cNvPr id="39" name="Gerader Verbinder 38">
            <a:extLst>
              <a:ext uri="{FF2B5EF4-FFF2-40B4-BE49-F238E27FC236}">
                <a16:creationId xmlns:a16="http://schemas.microsoft.com/office/drawing/2014/main" id="{DC8C3EEC-47AC-6AD8-E061-089580EFE615}"/>
              </a:ext>
            </a:extLst>
          </p:cNvPr>
          <p:cNvCxnSpPr>
            <a:cxnSpLocks/>
            <a:stCxn id="38" idx="1"/>
          </p:cNvCxnSpPr>
          <p:nvPr/>
        </p:nvCxnSpPr>
        <p:spPr>
          <a:xfrm flipH="1">
            <a:off x="5646569" y="1735926"/>
            <a:ext cx="1980130" cy="881735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hteck 40">
            <a:extLst>
              <a:ext uri="{FF2B5EF4-FFF2-40B4-BE49-F238E27FC236}">
                <a16:creationId xmlns:a16="http://schemas.microsoft.com/office/drawing/2014/main" id="{31D1C683-C7CB-301E-E1C1-63CFBD75AA15}"/>
              </a:ext>
            </a:extLst>
          </p:cNvPr>
          <p:cNvSpPr/>
          <p:nvPr/>
        </p:nvSpPr>
        <p:spPr>
          <a:xfrm>
            <a:off x="3359435" y="2384209"/>
            <a:ext cx="1140922" cy="1649632"/>
          </a:xfrm>
          <a:prstGeom prst="rect">
            <a:avLst/>
          </a:prstGeom>
          <a:solidFill>
            <a:srgbClr val="00B0F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42" name="Textfeld 41">
            <a:extLst>
              <a:ext uri="{FF2B5EF4-FFF2-40B4-BE49-F238E27FC236}">
                <a16:creationId xmlns:a16="http://schemas.microsoft.com/office/drawing/2014/main" id="{667CE5CF-9244-6538-BBD2-4BA3B60838C4}"/>
              </a:ext>
            </a:extLst>
          </p:cNvPr>
          <p:cNvSpPr txBox="1"/>
          <p:nvPr/>
        </p:nvSpPr>
        <p:spPr>
          <a:xfrm>
            <a:off x="5809968" y="1685863"/>
            <a:ext cx="1341037" cy="276968"/>
          </a:xfrm>
          <a:prstGeom prst="rect">
            <a:avLst/>
          </a:prstGeom>
          <a:solidFill>
            <a:srgbClr val="00B0F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/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de-CH" sz="1400" dirty="0">
                <a:solidFill>
                  <a:schemeClr val="tx1"/>
                </a:solidFill>
              </a:rPr>
              <a:t>Ausgangslage</a:t>
            </a:r>
            <a:endParaRPr lang="de-CH" dirty="0">
              <a:solidFill>
                <a:schemeClr val="tx1"/>
              </a:solidFill>
            </a:endParaRPr>
          </a:p>
        </p:txBody>
      </p:sp>
      <p:cxnSp>
        <p:nvCxnSpPr>
          <p:cNvPr id="43" name="Gerader Verbinder 42">
            <a:extLst>
              <a:ext uri="{FF2B5EF4-FFF2-40B4-BE49-F238E27FC236}">
                <a16:creationId xmlns:a16="http://schemas.microsoft.com/office/drawing/2014/main" id="{DC5A050B-F150-C4DD-EA33-9E1A24E6FAAF}"/>
              </a:ext>
            </a:extLst>
          </p:cNvPr>
          <p:cNvCxnSpPr>
            <a:cxnSpLocks/>
            <a:stCxn id="42" idx="1"/>
          </p:cNvCxnSpPr>
          <p:nvPr/>
        </p:nvCxnSpPr>
        <p:spPr>
          <a:xfrm flipH="1">
            <a:off x="3966759" y="1824347"/>
            <a:ext cx="1843209" cy="733973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feld 6">
            <a:extLst>
              <a:ext uri="{FF2B5EF4-FFF2-40B4-BE49-F238E27FC236}">
                <a16:creationId xmlns:a16="http://schemas.microsoft.com/office/drawing/2014/main" id="{E9E79646-76FF-35F2-0311-5886BF164E37}"/>
              </a:ext>
            </a:extLst>
          </p:cNvPr>
          <p:cNvSpPr txBox="1"/>
          <p:nvPr/>
        </p:nvSpPr>
        <p:spPr>
          <a:xfrm>
            <a:off x="976122" y="1135218"/>
            <a:ext cx="6092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1" dirty="0"/>
              <a:t>Beispiel: Praxisauftrag Energie Kabelzug 1. Lehrjahr</a:t>
            </a:r>
          </a:p>
        </p:txBody>
      </p:sp>
      <p:sp>
        <p:nvSpPr>
          <p:cNvPr id="55" name="Textfeld 54">
            <a:extLst>
              <a:ext uri="{FF2B5EF4-FFF2-40B4-BE49-F238E27FC236}">
                <a16:creationId xmlns:a16="http://schemas.microsoft.com/office/drawing/2014/main" id="{03C148D9-874B-C031-89A2-23BA328A487E}"/>
              </a:ext>
            </a:extLst>
          </p:cNvPr>
          <p:cNvSpPr txBox="1"/>
          <p:nvPr/>
        </p:nvSpPr>
        <p:spPr>
          <a:xfrm>
            <a:off x="7902397" y="1973238"/>
            <a:ext cx="1594194" cy="246790"/>
          </a:xfrm>
          <a:prstGeom prst="rect">
            <a:avLst/>
          </a:prstGeom>
          <a:solidFill>
            <a:schemeClr val="accent6">
              <a:lumMod val="75000"/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>
              <a:defRPr sz="1400">
                <a:solidFill>
                  <a:schemeClr val="tx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de-CH" dirty="0"/>
              <a:t>Dokumentation</a:t>
            </a:r>
          </a:p>
        </p:txBody>
      </p:sp>
      <p:cxnSp>
        <p:nvCxnSpPr>
          <p:cNvPr id="56" name="Gerader Verbinder 55">
            <a:extLst>
              <a:ext uri="{FF2B5EF4-FFF2-40B4-BE49-F238E27FC236}">
                <a16:creationId xmlns:a16="http://schemas.microsoft.com/office/drawing/2014/main" id="{4B88CFC7-DCD8-A971-DCEF-4F6EA3EA9E46}"/>
              </a:ext>
            </a:extLst>
          </p:cNvPr>
          <p:cNvCxnSpPr>
            <a:cxnSpLocks/>
            <a:stCxn id="55" idx="1"/>
          </p:cNvCxnSpPr>
          <p:nvPr/>
        </p:nvCxnSpPr>
        <p:spPr>
          <a:xfrm flipH="1">
            <a:off x="7542702" y="2096633"/>
            <a:ext cx="359695" cy="454769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hteck 60">
            <a:extLst>
              <a:ext uri="{FF2B5EF4-FFF2-40B4-BE49-F238E27FC236}">
                <a16:creationId xmlns:a16="http://schemas.microsoft.com/office/drawing/2014/main" id="{2D1109F2-C24E-5691-848A-D1A2B222AC9A}"/>
              </a:ext>
            </a:extLst>
          </p:cNvPr>
          <p:cNvSpPr/>
          <p:nvPr/>
        </p:nvSpPr>
        <p:spPr>
          <a:xfrm>
            <a:off x="6896679" y="2384209"/>
            <a:ext cx="1202605" cy="1649632"/>
          </a:xfrm>
          <a:prstGeom prst="rect">
            <a:avLst/>
          </a:prstGeom>
          <a:solidFill>
            <a:schemeClr val="accent6">
              <a:lumMod val="75000"/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400">
              <a:solidFill>
                <a:schemeClr val="tx1"/>
              </a:solidFill>
            </a:endParaRPr>
          </a:p>
        </p:txBody>
      </p:sp>
      <p:sp>
        <p:nvSpPr>
          <p:cNvPr id="68" name="Rechteck 67">
            <a:extLst>
              <a:ext uri="{FF2B5EF4-FFF2-40B4-BE49-F238E27FC236}">
                <a16:creationId xmlns:a16="http://schemas.microsoft.com/office/drawing/2014/main" id="{982C7DB2-22C8-20FA-11B6-24FDBDC12703}"/>
              </a:ext>
            </a:extLst>
          </p:cNvPr>
          <p:cNvSpPr/>
          <p:nvPr/>
        </p:nvSpPr>
        <p:spPr>
          <a:xfrm>
            <a:off x="2097568" y="4058111"/>
            <a:ext cx="1202605" cy="1649632"/>
          </a:xfrm>
          <a:prstGeom prst="rect">
            <a:avLst/>
          </a:prstGeom>
          <a:solidFill>
            <a:srgbClr val="CC6B0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400">
              <a:solidFill>
                <a:schemeClr val="tx1"/>
              </a:solidFill>
            </a:endParaRPr>
          </a:p>
        </p:txBody>
      </p:sp>
      <p:sp>
        <p:nvSpPr>
          <p:cNvPr id="69" name="Textfeld 68">
            <a:extLst>
              <a:ext uri="{FF2B5EF4-FFF2-40B4-BE49-F238E27FC236}">
                <a16:creationId xmlns:a16="http://schemas.microsoft.com/office/drawing/2014/main" id="{2D7B5E80-7BFB-899F-0C55-7FC49EB8A2E4}"/>
              </a:ext>
            </a:extLst>
          </p:cNvPr>
          <p:cNvSpPr txBox="1"/>
          <p:nvPr/>
        </p:nvSpPr>
        <p:spPr>
          <a:xfrm>
            <a:off x="159539" y="4488546"/>
            <a:ext cx="1594194" cy="508299"/>
          </a:xfrm>
          <a:prstGeom prst="rect">
            <a:avLst/>
          </a:prstGeom>
          <a:solidFill>
            <a:srgbClr val="CC6B0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>
              <a:defRPr sz="1400">
                <a:solidFill>
                  <a:schemeClr val="tx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de-CH" dirty="0"/>
              <a:t>Hinweise zum Anhang 2</a:t>
            </a:r>
          </a:p>
        </p:txBody>
      </p:sp>
      <p:cxnSp>
        <p:nvCxnSpPr>
          <p:cNvPr id="72" name="Gerader Verbinder 71">
            <a:extLst>
              <a:ext uri="{FF2B5EF4-FFF2-40B4-BE49-F238E27FC236}">
                <a16:creationId xmlns:a16="http://schemas.microsoft.com/office/drawing/2014/main" id="{EF9A262B-BCA2-A287-C8EF-40F9FE564DB1}"/>
              </a:ext>
            </a:extLst>
          </p:cNvPr>
          <p:cNvCxnSpPr>
            <a:cxnSpLocks/>
            <a:stCxn id="69" idx="3"/>
          </p:cNvCxnSpPr>
          <p:nvPr/>
        </p:nvCxnSpPr>
        <p:spPr>
          <a:xfrm flipV="1">
            <a:off x="1753733" y="4693792"/>
            <a:ext cx="945137" cy="48904"/>
          </a:xfrm>
          <a:prstGeom prst="line">
            <a:avLst/>
          </a:prstGeom>
          <a:ln w="28575">
            <a:solidFill>
              <a:srgbClr val="CC6B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E09FF60E-8B64-E154-16D1-10021272F7B4}"/>
              </a:ext>
            </a:extLst>
          </p:cNvPr>
          <p:cNvCxnSpPr>
            <a:cxnSpLocks/>
            <a:stCxn id="16" idx="1"/>
          </p:cNvCxnSpPr>
          <p:nvPr/>
        </p:nvCxnSpPr>
        <p:spPr>
          <a:xfrm flipH="1">
            <a:off x="9220893" y="2356051"/>
            <a:ext cx="1376913" cy="26161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170DF7A-7054-CE14-96F6-802A9C1D7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12.07.2023</a:t>
            </a:r>
            <a:endParaRPr lang="de-CH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B53FFC9-9A03-D0B5-09DD-3BF15E719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3DBBF-17C4-49A5-95EA-AE430A4607C7}" type="slidenum">
              <a:rPr lang="de-CH" smtClean="0"/>
              <a:t>27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39787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5" grpId="0" animBg="1"/>
      <p:bldP spid="16" grpId="0" animBg="1"/>
      <p:bldP spid="41" grpId="0" animBg="1"/>
      <p:bldP spid="42" grpId="0" animBg="1"/>
      <p:bldP spid="55" grpId="0" animBg="1"/>
      <p:bldP spid="61" grpId="0" animBg="1"/>
      <p:bldP spid="68" grpId="0" animBg="1"/>
      <p:bldP spid="6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FE992B-D7BB-4C9B-A6E6-3A101D585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8" y="168965"/>
            <a:ext cx="10445922" cy="721957"/>
          </a:xfrm>
        </p:spPr>
        <p:txBody>
          <a:bodyPr/>
          <a:lstStyle/>
          <a:p>
            <a:br>
              <a:rPr lang="de-CH" dirty="0"/>
            </a:br>
            <a:r>
              <a:rPr lang="de-CH" dirty="0"/>
              <a:t>Praxisaufträge Betriebe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E9E79646-76FF-35F2-0311-5886BF164E37}"/>
              </a:ext>
            </a:extLst>
          </p:cNvPr>
          <p:cNvSpPr txBox="1"/>
          <p:nvPr/>
        </p:nvSpPr>
        <p:spPr>
          <a:xfrm>
            <a:off x="976122" y="1135218"/>
            <a:ext cx="6073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1" dirty="0"/>
              <a:t>Beispiel: Praxisauftrag Energie Kabelzug 1. Lehrjahr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26FBBC5-8B5C-60D0-0405-00D9975D99D7}"/>
              </a:ext>
            </a:extLst>
          </p:cNvPr>
          <p:cNvSpPr txBox="1"/>
          <p:nvPr/>
        </p:nvSpPr>
        <p:spPr>
          <a:xfrm>
            <a:off x="5139201" y="1872241"/>
            <a:ext cx="667263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/>
              <a:t>17 Teilaufgaben, welche bei einem Kabelzug vorkommen </a:t>
            </a:r>
            <a:r>
              <a:rPr lang="de-CH" b="1" u="sng" dirty="0"/>
              <a:t>können.</a:t>
            </a:r>
          </a:p>
          <a:p>
            <a:endParaRPr lang="de-CH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/>
              <a:t>Wichtig: es kann wahrscheinlich nicht jede Teilaufgabe an einem Tag erledigt werden.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CH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/>
              <a:t>Gründe: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CH" dirty="0"/>
              <a:t>Der Lernende ist noch nicht so weit ausgebildet.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CH" dirty="0"/>
              <a:t>Der Lernende kann es nicht.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CH" dirty="0"/>
              <a:t>Der Auftrag umfasst nicht alle Teilaufgaben.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CH" dirty="0"/>
              <a:t>Die Zeit reicht nicht.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de-CH" dirty="0"/>
          </a:p>
          <a:p>
            <a:endParaRPr lang="de-CH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b="1" dirty="0"/>
              <a:t>Deshalb kann der Praxisauftrag auch mehrmals pro Semester ausgeführt werden.</a:t>
            </a:r>
          </a:p>
          <a:p>
            <a:endParaRPr lang="de-CH" dirty="0"/>
          </a:p>
        </p:txBody>
      </p: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9E52A466-0D73-8F52-FB0A-39FD2CBE75B7}"/>
              </a:ext>
            </a:extLst>
          </p:cNvPr>
          <p:cNvGrpSpPr/>
          <p:nvPr/>
        </p:nvGrpSpPr>
        <p:grpSpPr>
          <a:xfrm>
            <a:off x="380169" y="2090250"/>
            <a:ext cx="4449284" cy="2677500"/>
            <a:chOff x="859563" y="2813781"/>
            <a:chExt cx="4449284" cy="2677500"/>
          </a:xfrm>
        </p:grpSpPr>
        <p:pic>
          <p:nvPicPr>
            <p:cNvPr id="4" name="Grafik 3">
              <a:extLst>
                <a:ext uri="{FF2B5EF4-FFF2-40B4-BE49-F238E27FC236}">
                  <a16:creationId xmlns:a16="http://schemas.microsoft.com/office/drawing/2014/main" id="{051822DC-D9E8-6E2E-8384-97378FDEF58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59563" y="2813782"/>
              <a:ext cx="4449284" cy="2677499"/>
            </a:xfrm>
            <a:prstGeom prst="rect">
              <a:avLst/>
            </a:prstGeom>
          </p:spPr>
        </p:pic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8A0D3378-DFB4-B33F-1EF8-93E448BB3DDF}"/>
                </a:ext>
              </a:extLst>
            </p:cNvPr>
            <p:cNvSpPr/>
            <p:nvPr/>
          </p:nvSpPr>
          <p:spPr>
            <a:xfrm>
              <a:off x="859563" y="2813781"/>
              <a:ext cx="4449284" cy="2677499"/>
            </a:xfrm>
            <a:prstGeom prst="rect">
              <a:avLst/>
            </a:prstGeom>
            <a:solidFill>
              <a:srgbClr val="92D050">
                <a:alpha val="3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</p:grpSp>
      <p:sp>
        <p:nvSpPr>
          <p:cNvPr id="9" name="Textfeld 8">
            <a:extLst>
              <a:ext uri="{FF2B5EF4-FFF2-40B4-BE49-F238E27FC236}">
                <a16:creationId xmlns:a16="http://schemas.microsoft.com/office/drawing/2014/main" id="{8C3F2D23-932F-364E-010E-3428C38CCDCA}"/>
              </a:ext>
            </a:extLst>
          </p:cNvPr>
          <p:cNvSpPr txBox="1"/>
          <p:nvPr/>
        </p:nvSpPr>
        <p:spPr>
          <a:xfrm>
            <a:off x="1634272" y="1625451"/>
            <a:ext cx="1594194" cy="246790"/>
          </a:xfrm>
          <a:prstGeom prst="rect">
            <a:avLst/>
          </a:prstGeom>
          <a:solidFill>
            <a:srgbClr val="92D05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/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de-CH" sz="1400" dirty="0">
                <a:solidFill>
                  <a:schemeClr val="tx1"/>
                </a:solidFill>
              </a:rPr>
              <a:t>Auftrag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9AB807A5-B7F4-64C2-5795-DE15FF3D69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170" y="5089352"/>
            <a:ext cx="4449284" cy="1036324"/>
          </a:xfrm>
          <a:prstGeom prst="rect">
            <a:avLst/>
          </a:prstGeom>
        </p:spPr>
      </p:pic>
      <p:sp>
        <p:nvSpPr>
          <p:cNvPr id="16" name="Multiplikationszeichen 15">
            <a:extLst>
              <a:ext uri="{FF2B5EF4-FFF2-40B4-BE49-F238E27FC236}">
                <a16:creationId xmlns:a16="http://schemas.microsoft.com/office/drawing/2014/main" id="{C9F67FAD-6659-A580-4974-0029F4535EDF}"/>
              </a:ext>
            </a:extLst>
          </p:cNvPr>
          <p:cNvSpPr/>
          <p:nvPr/>
        </p:nvSpPr>
        <p:spPr>
          <a:xfrm>
            <a:off x="4563124" y="5062718"/>
            <a:ext cx="266329" cy="270745"/>
          </a:xfrm>
          <a:prstGeom prst="mathMultiply">
            <a:avLst>
              <a:gd name="adj1" fmla="val 8135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7" name="Multiplikationszeichen 16">
            <a:extLst>
              <a:ext uri="{FF2B5EF4-FFF2-40B4-BE49-F238E27FC236}">
                <a16:creationId xmlns:a16="http://schemas.microsoft.com/office/drawing/2014/main" id="{603A3436-506D-FCAB-467A-50743F392D3B}"/>
              </a:ext>
            </a:extLst>
          </p:cNvPr>
          <p:cNvSpPr/>
          <p:nvPr/>
        </p:nvSpPr>
        <p:spPr>
          <a:xfrm>
            <a:off x="4563124" y="5835075"/>
            <a:ext cx="266329" cy="270745"/>
          </a:xfrm>
          <a:prstGeom prst="mathMultiply">
            <a:avLst>
              <a:gd name="adj1" fmla="val 8135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7E9D3F8-842A-AB6C-25CA-351DECD11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12.07.2023</a:t>
            </a:r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D3E5FC0-10E4-4FA5-78E5-0CCAEE769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e-CH"/>
              <a:t>Trägerschaft BBNE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76A0330-1491-70C7-CDD1-F88319B9F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3DBBF-17C4-49A5-95EA-AE430A4607C7}" type="slidenum">
              <a:rPr lang="de-CH" smtClean="0"/>
              <a:t>28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141779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4B04F994-3B7A-510A-BEFB-FFABC55915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7567" y="2363595"/>
            <a:ext cx="8321761" cy="335918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BFE992B-D7BB-4C9B-A6E6-3A101D585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8" y="168965"/>
            <a:ext cx="10445922" cy="721957"/>
          </a:xfrm>
        </p:spPr>
        <p:txBody>
          <a:bodyPr/>
          <a:lstStyle/>
          <a:p>
            <a:br>
              <a:rPr lang="de-CH" dirty="0"/>
            </a:br>
            <a:r>
              <a:rPr lang="de-CH" dirty="0"/>
              <a:t>Praxisaufträge Betriebe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52FC318-D6E4-4702-A9EC-94978DBF1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e-CH"/>
              <a:t>Trägerschaft BBNE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D18F38BE-9DFF-88AA-9592-18AF1AB164C7}"/>
              </a:ext>
            </a:extLst>
          </p:cNvPr>
          <p:cNvSpPr/>
          <p:nvPr/>
        </p:nvSpPr>
        <p:spPr>
          <a:xfrm>
            <a:off x="2141076" y="2393557"/>
            <a:ext cx="1140922" cy="1649632"/>
          </a:xfrm>
          <a:prstGeom prst="rect">
            <a:avLst/>
          </a:prstGeom>
          <a:solidFill>
            <a:srgbClr val="FFF258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7E74DF27-2B1C-68EA-6E4A-4896E08C1735}"/>
              </a:ext>
            </a:extLst>
          </p:cNvPr>
          <p:cNvSpPr txBox="1"/>
          <p:nvPr/>
        </p:nvSpPr>
        <p:spPr>
          <a:xfrm>
            <a:off x="612507" y="2563185"/>
            <a:ext cx="914914" cy="276968"/>
          </a:xfrm>
          <a:prstGeom prst="rect">
            <a:avLst/>
          </a:prstGeom>
          <a:solidFill>
            <a:srgbClr val="FFF258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de-CH" sz="1400" dirty="0">
                <a:solidFill>
                  <a:schemeClr val="tx1"/>
                </a:solidFill>
              </a:rPr>
              <a:t>Titelblatt</a:t>
            </a:r>
            <a:endParaRPr lang="de-CH" sz="2000" dirty="0">
              <a:solidFill>
                <a:schemeClr val="tx1"/>
              </a:solidFill>
            </a:endParaRPr>
          </a:p>
        </p:txBody>
      </p: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6792A217-9835-FC44-9983-A66BBCD61712}"/>
              </a:ext>
            </a:extLst>
          </p:cNvPr>
          <p:cNvCxnSpPr>
            <a:cxnSpLocks/>
            <a:stCxn id="9" idx="3"/>
          </p:cNvCxnSpPr>
          <p:nvPr/>
        </p:nvCxnSpPr>
        <p:spPr>
          <a:xfrm>
            <a:off x="1527421" y="2701669"/>
            <a:ext cx="1066845" cy="387865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hteck 14">
            <a:extLst>
              <a:ext uri="{FF2B5EF4-FFF2-40B4-BE49-F238E27FC236}">
                <a16:creationId xmlns:a16="http://schemas.microsoft.com/office/drawing/2014/main" id="{FEB3C61B-7519-3D62-D80C-735F91054CA1}"/>
              </a:ext>
            </a:extLst>
          </p:cNvPr>
          <p:cNvSpPr/>
          <p:nvPr/>
        </p:nvSpPr>
        <p:spPr>
          <a:xfrm>
            <a:off x="8099286" y="2393557"/>
            <a:ext cx="2357050" cy="1649632"/>
          </a:xfrm>
          <a:prstGeom prst="rect">
            <a:avLst/>
          </a:prstGeom>
          <a:solidFill>
            <a:srgbClr val="FF000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BAF375AD-E1C4-6ED4-053C-822437E47CB0}"/>
              </a:ext>
            </a:extLst>
          </p:cNvPr>
          <p:cNvSpPr txBox="1"/>
          <p:nvPr/>
        </p:nvSpPr>
        <p:spPr>
          <a:xfrm>
            <a:off x="10597806" y="2232656"/>
            <a:ext cx="1594194" cy="246790"/>
          </a:xfrm>
          <a:prstGeom prst="rect">
            <a:avLst/>
          </a:prstGeom>
          <a:solidFill>
            <a:srgbClr val="FF000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/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de-CH" sz="1400" dirty="0">
                <a:solidFill>
                  <a:schemeClr val="tx1"/>
                </a:solidFill>
              </a:rPr>
              <a:t>Anhang 2</a:t>
            </a: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B872D1A7-72E1-DAAC-E034-766113A8202A}"/>
              </a:ext>
            </a:extLst>
          </p:cNvPr>
          <p:cNvSpPr/>
          <p:nvPr/>
        </p:nvSpPr>
        <p:spPr>
          <a:xfrm>
            <a:off x="3323331" y="2356051"/>
            <a:ext cx="7133005" cy="1687138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57D48DF8-98AE-6C5E-EA4C-8D2ADEF1D637}"/>
              </a:ext>
            </a:extLst>
          </p:cNvPr>
          <p:cNvSpPr/>
          <p:nvPr/>
        </p:nvSpPr>
        <p:spPr>
          <a:xfrm>
            <a:off x="2117096" y="4035528"/>
            <a:ext cx="1206235" cy="1687138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7965F438-E358-595A-433F-A47F20B02AC1}"/>
              </a:ext>
            </a:extLst>
          </p:cNvPr>
          <p:cNvSpPr txBox="1"/>
          <p:nvPr/>
        </p:nvSpPr>
        <p:spPr>
          <a:xfrm>
            <a:off x="10456336" y="3781579"/>
            <a:ext cx="878686" cy="26161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1050" b="1"/>
            </a:lvl1pPr>
          </a:lstStyle>
          <a:p>
            <a:r>
              <a:rPr lang="de-CH" dirty="0"/>
              <a:t>1. Lehrjahr</a:t>
            </a:r>
          </a:p>
        </p:txBody>
      </p:sp>
      <p:sp>
        <p:nvSpPr>
          <p:cNvPr id="35" name="Rechteck 34">
            <a:extLst>
              <a:ext uri="{FF2B5EF4-FFF2-40B4-BE49-F238E27FC236}">
                <a16:creationId xmlns:a16="http://schemas.microsoft.com/office/drawing/2014/main" id="{785FEAE3-7E42-CC44-8DAB-036BFD8833A7}"/>
              </a:ext>
            </a:extLst>
          </p:cNvPr>
          <p:cNvSpPr/>
          <p:nvPr/>
        </p:nvSpPr>
        <p:spPr>
          <a:xfrm>
            <a:off x="4477365" y="2363035"/>
            <a:ext cx="2412469" cy="1649632"/>
          </a:xfrm>
          <a:prstGeom prst="rect">
            <a:avLst/>
          </a:prstGeom>
          <a:solidFill>
            <a:srgbClr val="92D05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364F5038-5727-C8AA-C9E5-7BD7426512D8}"/>
              </a:ext>
            </a:extLst>
          </p:cNvPr>
          <p:cNvSpPr txBox="1"/>
          <p:nvPr/>
        </p:nvSpPr>
        <p:spPr>
          <a:xfrm>
            <a:off x="7626699" y="1612531"/>
            <a:ext cx="1594194" cy="246790"/>
          </a:xfrm>
          <a:prstGeom prst="rect">
            <a:avLst/>
          </a:prstGeom>
          <a:solidFill>
            <a:srgbClr val="92D05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/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de-CH" sz="1400" dirty="0">
                <a:solidFill>
                  <a:schemeClr val="tx1"/>
                </a:solidFill>
              </a:rPr>
              <a:t>Auftrag</a:t>
            </a:r>
          </a:p>
        </p:txBody>
      </p:sp>
      <p:cxnSp>
        <p:nvCxnSpPr>
          <p:cNvPr id="39" name="Gerader Verbinder 38">
            <a:extLst>
              <a:ext uri="{FF2B5EF4-FFF2-40B4-BE49-F238E27FC236}">
                <a16:creationId xmlns:a16="http://schemas.microsoft.com/office/drawing/2014/main" id="{DC8C3EEC-47AC-6AD8-E061-089580EFE615}"/>
              </a:ext>
            </a:extLst>
          </p:cNvPr>
          <p:cNvCxnSpPr>
            <a:cxnSpLocks/>
            <a:stCxn id="38" idx="1"/>
          </p:cNvCxnSpPr>
          <p:nvPr/>
        </p:nvCxnSpPr>
        <p:spPr>
          <a:xfrm flipH="1">
            <a:off x="5646569" y="1735926"/>
            <a:ext cx="1980130" cy="881735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hteck 40">
            <a:extLst>
              <a:ext uri="{FF2B5EF4-FFF2-40B4-BE49-F238E27FC236}">
                <a16:creationId xmlns:a16="http://schemas.microsoft.com/office/drawing/2014/main" id="{31D1C683-C7CB-301E-E1C1-63CFBD75AA15}"/>
              </a:ext>
            </a:extLst>
          </p:cNvPr>
          <p:cNvSpPr/>
          <p:nvPr/>
        </p:nvSpPr>
        <p:spPr>
          <a:xfrm>
            <a:off x="3359435" y="2384209"/>
            <a:ext cx="1140922" cy="1649632"/>
          </a:xfrm>
          <a:prstGeom prst="rect">
            <a:avLst/>
          </a:prstGeom>
          <a:solidFill>
            <a:srgbClr val="00B0F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42" name="Textfeld 41">
            <a:extLst>
              <a:ext uri="{FF2B5EF4-FFF2-40B4-BE49-F238E27FC236}">
                <a16:creationId xmlns:a16="http://schemas.microsoft.com/office/drawing/2014/main" id="{667CE5CF-9244-6538-BBD2-4BA3B60838C4}"/>
              </a:ext>
            </a:extLst>
          </p:cNvPr>
          <p:cNvSpPr txBox="1"/>
          <p:nvPr/>
        </p:nvSpPr>
        <p:spPr>
          <a:xfrm>
            <a:off x="5809968" y="1685863"/>
            <a:ext cx="1341037" cy="276968"/>
          </a:xfrm>
          <a:prstGeom prst="rect">
            <a:avLst/>
          </a:prstGeom>
          <a:solidFill>
            <a:srgbClr val="00B0F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/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de-CH" sz="1400" dirty="0">
                <a:solidFill>
                  <a:schemeClr val="tx1"/>
                </a:solidFill>
              </a:rPr>
              <a:t>Ausgangslage</a:t>
            </a:r>
            <a:endParaRPr lang="de-CH" dirty="0">
              <a:solidFill>
                <a:schemeClr val="tx1"/>
              </a:solidFill>
            </a:endParaRPr>
          </a:p>
        </p:txBody>
      </p:sp>
      <p:cxnSp>
        <p:nvCxnSpPr>
          <p:cNvPr id="43" name="Gerader Verbinder 42">
            <a:extLst>
              <a:ext uri="{FF2B5EF4-FFF2-40B4-BE49-F238E27FC236}">
                <a16:creationId xmlns:a16="http://schemas.microsoft.com/office/drawing/2014/main" id="{DC5A050B-F150-C4DD-EA33-9E1A24E6FAAF}"/>
              </a:ext>
            </a:extLst>
          </p:cNvPr>
          <p:cNvCxnSpPr>
            <a:cxnSpLocks/>
            <a:stCxn id="42" idx="1"/>
          </p:cNvCxnSpPr>
          <p:nvPr/>
        </p:nvCxnSpPr>
        <p:spPr>
          <a:xfrm flipH="1">
            <a:off x="3966759" y="1824347"/>
            <a:ext cx="1843209" cy="733973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feld 6">
            <a:extLst>
              <a:ext uri="{FF2B5EF4-FFF2-40B4-BE49-F238E27FC236}">
                <a16:creationId xmlns:a16="http://schemas.microsoft.com/office/drawing/2014/main" id="{E9E79646-76FF-35F2-0311-5886BF164E37}"/>
              </a:ext>
            </a:extLst>
          </p:cNvPr>
          <p:cNvSpPr txBox="1"/>
          <p:nvPr/>
        </p:nvSpPr>
        <p:spPr>
          <a:xfrm>
            <a:off x="976122" y="1135218"/>
            <a:ext cx="6092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1" dirty="0"/>
              <a:t>Beispiel: Praxisauftrag Energie Kabelzug 1. Lehrjahr</a:t>
            </a:r>
          </a:p>
        </p:txBody>
      </p:sp>
      <p:sp>
        <p:nvSpPr>
          <p:cNvPr id="55" name="Textfeld 54">
            <a:extLst>
              <a:ext uri="{FF2B5EF4-FFF2-40B4-BE49-F238E27FC236}">
                <a16:creationId xmlns:a16="http://schemas.microsoft.com/office/drawing/2014/main" id="{03C148D9-874B-C031-89A2-23BA328A487E}"/>
              </a:ext>
            </a:extLst>
          </p:cNvPr>
          <p:cNvSpPr txBox="1"/>
          <p:nvPr/>
        </p:nvSpPr>
        <p:spPr>
          <a:xfrm>
            <a:off x="7902397" y="1973238"/>
            <a:ext cx="1594194" cy="246790"/>
          </a:xfrm>
          <a:prstGeom prst="rect">
            <a:avLst/>
          </a:prstGeom>
          <a:solidFill>
            <a:schemeClr val="accent6">
              <a:lumMod val="75000"/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>
              <a:defRPr sz="1400">
                <a:solidFill>
                  <a:schemeClr val="tx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de-CH" dirty="0"/>
              <a:t>Dokumentation</a:t>
            </a:r>
          </a:p>
        </p:txBody>
      </p:sp>
      <p:cxnSp>
        <p:nvCxnSpPr>
          <p:cNvPr id="56" name="Gerader Verbinder 55">
            <a:extLst>
              <a:ext uri="{FF2B5EF4-FFF2-40B4-BE49-F238E27FC236}">
                <a16:creationId xmlns:a16="http://schemas.microsoft.com/office/drawing/2014/main" id="{4B88CFC7-DCD8-A971-DCEF-4F6EA3EA9E46}"/>
              </a:ext>
            </a:extLst>
          </p:cNvPr>
          <p:cNvCxnSpPr>
            <a:cxnSpLocks/>
            <a:stCxn id="55" idx="1"/>
          </p:cNvCxnSpPr>
          <p:nvPr/>
        </p:nvCxnSpPr>
        <p:spPr>
          <a:xfrm flipH="1">
            <a:off x="7542702" y="2096633"/>
            <a:ext cx="359695" cy="454769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hteck 60">
            <a:extLst>
              <a:ext uri="{FF2B5EF4-FFF2-40B4-BE49-F238E27FC236}">
                <a16:creationId xmlns:a16="http://schemas.microsoft.com/office/drawing/2014/main" id="{2D1109F2-C24E-5691-848A-D1A2B222AC9A}"/>
              </a:ext>
            </a:extLst>
          </p:cNvPr>
          <p:cNvSpPr/>
          <p:nvPr/>
        </p:nvSpPr>
        <p:spPr>
          <a:xfrm>
            <a:off x="6896679" y="2384209"/>
            <a:ext cx="1202605" cy="1649632"/>
          </a:xfrm>
          <a:prstGeom prst="rect">
            <a:avLst/>
          </a:prstGeom>
          <a:solidFill>
            <a:schemeClr val="accent6">
              <a:lumMod val="75000"/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400">
              <a:solidFill>
                <a:schemeClr val="tx1"/>
              </a:solidFill>
            </a:endParaRPr>
          </a:p>
        </p:txBody>
      </p:sp>
      <p:sp>
        <p:nvSpPr>
          <p:cNvPr id="68" name="Rechteck 67">
            <a:extLst>
              <a:ext uri="{FF2B5EF4-FFF2-40B4-BE49-F238E27FC236}">
                <a16:creationId xmlns:a16="http://schemas.microsoft.com/office/drawing/2014/main" id="{982C7DB2-22C8-20FA-11B6-24FDBDC12703}"/>
              </a:ext>
            </a:extLst>
          </p:cNvPr>
          <p:cNvSpPr/>
          <p:nvPr/>
        </p:nvSpPr>
        <p:spPr>
          <a:xfrm>
            <a:off x="2097568" y="4058111"/>
            <a:ext cx="1202605" cy="1649632"/>
          </a:xfrm>
          <a:prstGeom prst="rect">
            <a:avLst/>
          </a:prstGeom>
          <a:solidFill>
            <a:srgbClr val="CC6B0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400">
              <a:solidFill>
                <a:schemeClr val="tx1"/>
              </a:solidFill>
            </a:endParaRPr>
          </a:p>
        </p:txBody>
      </p:sp>
      <p:sp>
        <p:nvSpPr>
          <p:cNvPr id="69" name="Textfeld 68">
            <a:extLst>
              <a:ext uri="{FF2B5EF4-FFF2-40B4-BE49-F238E27FC236}">
                <a16:creationId xmlns:a16="http://schemas.microsoft.com/office/drawing/2014/main" id="{2D7B5E80-7BFB-899F-0C55-7FC49EB8A2E4}"/>
              </a:ext>
            </a:extLst>
          </p:cNvPr>
          <p:cNvSpPr txBox="1"/>
          <p:nvPr/>
        </p:nvSpPr>
        <p:spPr>
          <a:xfrm>
            <a:off x="159539" y="4488546"/>
            <a:ext cx="1594194" cy="508299"/>
          </a:xfrm>
          <a:prstGeom prst="rect">
            <a:avLst/>
          </a:prstGeom>
          <a:solidFill>
            <a:srgbClr val="CC6B0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>
              <a:defRPr sz="1400">
                <a:solidFill>
                  <a:schemeClr val="tx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de-CH" dirty="0"/>
              <a:t>Hinweise zum Anhang 2</a:t>
            </a:r>
          </a:p>
        </p:txBody>
      </p:sp>
      <p:cxnSp>
        <p:nvCxnSpPr>
          <p:cNvPr id="72" name="Gerader Verbinder 71">
            <a:extLst>
              <a:ext uri="{FF2B5EF4-FFF2-40B4-BE49-F238E27FC236}">
                <a16:creationId xmlns:a16="http://schemas.microsoft.com/office/drawing/2014/main" id="{EF9A262B-BCA2-A287-C8EF-40F9FE564DB1}"/>
              </a:ext>
            </a:extLst>
          </p:cNvPr>
          <p:cNvCxnSpPr>
            <a:cxnSpLocks/>
            <a:stCxn id="69" idx="3"/>
          </p:cNvCxnSpPr>
          <p:nvPr/>
        </p:nvCxnSpPr>
        <p:spPr>
          <a:xfrm flipV="1">
            <a:off x="1753733" y="4693792"/>
            <a:ext cx="945137" cy="48904"/>
          </a:xfrm>
          <a:prstGeom prst="line">
            <a:avLst/>
          </a:prstGeom>
          <a:ln w="28575">
            <a:solidFill>
              <a:srgbClr val="CC6B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E09FF60E-8B64-E154-16D1-10021272F7B4}"/>
              </a:ext>
            </a:extLst>
          </p:cNvPr>
          <p:cNvCxnSpPr>
            <a:cxnSpLocks/>
            <a:stCxn id="16" idx="1"/>
          </p:cNvCxnSpPr>
          <p:nvPr/>
        </p:nvCxnSpPr>
        <p:spPr>
          <a:xfrm flipH="1">
            <a:off x="9220893" y="2356051"/>
            <a:ext cx="1376913" cy="26161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E1F2E45-2FBC-5F8F-4053-FCD0EC7B3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12.07.2023</a:t>
            </a:r>
            <a:endParaRPr lang="de-CH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37E214C-3E63-575D-45C3-3F7924C06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3DBBF-17C4-49A5-95EA-AE430A4607C7}" type="slidenum">
              <a:rPr lang="de-CH" smtClean="0"/>
              <a:t>29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36925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5" grpId="0" animBg="1"/>
      <p:bldP spid="16" grpId="0" animBg="1"/>
      <p:bldP spid="35" grpId="0" animBg="1"/>
      <p:bldP spid="38" grpId="0" animBg="1"/>
      <p:bldP spid="41" grpId="0" animBg="1"/>
      <p:bldP spid="42" grpId="0" animBg="1"/>
      <p:bldP spid="68" grpId="0" animBg="1"/>
      <p:bldP spid="6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5EFD870-09F1-4B3D-95F7-6F9918BE1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12.07.2023</a:t>
            </a:r>
            <a:endParaRPr lang="de-CH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4119127-B28B-43FE-A2F7-032DAE987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e-CH" dirty="0"/>
              <a:t>Trägerschaft BBNE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F50F41D-2367-47CE-A564-68045443D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3DBBF-17C4-49A5-95EA-AE430A4607C7}" type="slidenum">
              <a:rPr lang="de-CH" smtClean="0"/>
              <a:t>3</a:t>
            </a:fld>
            <a:endParaRPr lang="de-CH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94F3637E-7C89-4E2B-907D-DFE361AF7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de-CH" dirty="0"/>
            </a:br>
            <a:endParaRPr lang="de-CH" dirty="0"/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B62BA74E-C41A-447D-A0C3-4F33C1666ADD}"/>
              </a:ext>
            </a:extLst>
          </p:cNvPr>
          <p:cNvSpPr txBox="1">
            <a:spLocks/>
          </p:cNvSpPr>
          <p:nvPr/>
        </p:nvSpPr>
        <p:spPr>
          <a:xfrm>
            <a:off x="1053548" y="1419571"/>
            <a:ext cx="10273265" cy="4841529"/>
          </a:xfrm>
          <a:prstGeom prst="rect">
            <a:avLst/>
          </a:prstGeom>
        </p:spPr>
        <p:txBody>
          <a:bodyPr/>
          <a:lstStyle>
            <a:lvl1pPr marL="357188" indent="-357188" algn="l" defTabSz="914400" rtl="0" eaLnBrk="1" latinLnBrk="0" hangingPunct="1">
              <a:lnSpc>
                <a:spcPct val="100000"/>
              </a:lnSpc>
              <a:spcBef>
                <a:spcPts val="48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5475" indent="-268288" algn="l" defTabSz="914400" rtl="0" eaLnBrk="1" latinLnBrk="0" hangingPunct="1">
              <a:lnSpc>
                <a:spcPct val="100000"/>
              </a:lnSpc>
              <a:spcBef>
                <a:spcPts val="48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3763" indent="-268288" algn="l" defTabSz="914400" rtl="0" eaLnBrk="1" latinLnBrk="0" hangingPunct="1">
              <a:lnSpc>
                <a:spcPct val="100000"/>
              </a:lnSpc>
              <a:spcBef>
                <a:spcPts val="48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3638" indent="-269875" algn="l" defTabSz="914400" rtl="0" eaLnBrk="1" latinLnBrk="0" hangingPunct="1">
              <a:lnSpc>
                <a:spcPct val="100000"/>
              </a:lnSpc>
              <a:spcBef>
                <a:spcPts val="48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1925" indent="-268288" algn="l" defTabSz="914400" rtl="0" eaLnBrk="1" latinLnBrk="0" hangingPunct="1">
              <a:lnSpc>
                <a:spcPct val="100000"/>
              </a:lnSpc>
              <a:spcBef>
                <a:spcPts val="48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de-CH" sz="3200" b="1" dirty="0"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r>
              <a:rPr lang="de-CH" sz="3200" b="1" dirty="0">
                <a:latin typeface="+mj-lt"/>
                <a:ea typeface="+mj-ea"/>
                <a:cs typeface="+mj-cs"/>
              </a:rPr>
              <a:t>Barbara Brun</a:t>
            </a:r>
          </a:p>
          <a:p>
            <a:pPr marL="0" indent="0">
              <a:buNone/>
            </a:pPr>
            <a:r>
              <a:rPr lang="de-CH" dirty="0">
                <a:latin typeface="+mj-lt"/>
                <a:ea typeface="+mj-ea"/>
                <a:cs typeface="+mj-cs"/>
              </a:rPr>
              <a:t>Expertin berufliche Grundbildung</a:t>
            </a:r>
            <a:br>
              <a:rPr lang="de-CH" dirty="0">
                <a:latin typeface="+mj-lt"/>
                <a:ea typeface="+mj-ea"/>
                <a:cs typeface="+mj-cs"/>
              </a:rPr>
            </a:br>
            <a:r>
              <a:rPr lang="de-CH" dirty="0">
                <a:latin typeface="+mj-lt"/>
                <a:ea typeface="+mj-ea"/>
                <a:cs typeface="+mj-cs"/>
              </a:rPr>
              <a:t>Trägerschaft Berufsbildung Netzelektriker:in</a:t>
            </a:r>
          </a:p>
          <a:p>
            <a:pPr marL="0" indent="0">
              <a:buNone/>
            </a:pPr>
            <a:endParaRPr lang="de-CH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endParaRPr lang="de-CH" sz="2400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endParaRPr lang="de-CH" sz="2400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endParaRPr lang="de-CH" sz="2400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  <a:p>
            <a:pPr marL="0" indent="0">
              <a:buNone/>
            </a:pPr>
            <a:r>
              <a:rPr lang="de-CH" sz="1600" dirty="0">
                <a:solidFill>
                  <a:srgbClr val="000000"/>
                </a:solidFill>
                <a:hlinkClick r:id="rId2"/>
              </a:rPr>
              <a:t>barbara.brun@strom.ch</a:t>
            </a:r>
            <a:br>
              <a:rPr lang="de-CH" sz="1600" dirty="0">
                <a:solidFill>
                  <a:srgbClr val="000000"/>
                </a:solidFill>
              </a:rPr>
            </a:br>
            <a:r>
              <a:rPr lang="de-CH" sz="1600" dirty="0">
                <a:solidFill>
                  <a:srgbClr val="000000"/>
                </a:solidFill>
              </a:rPr>
              <a:t>062 825 25 46</a:t>
            </a:r>
          </a:p>
        </p:txBody>
      </p:sp>
    </p:spTree>
    <p:extLst>
      <p:ext uri="{BB962C8B-B14F-4D97-AF65-F5344CB8AC3E}">
        <p14:creationId xmlns:p14="http://schemas.microsoft.com/office/powerpoint/2010/main" val="2593879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FE992B-D7BB-4C9B-A6E6-3A101D585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8" y="168965"/>
            <a:ext cx="10445922" cy="721957"/>
          </a:xfrm>
        </p:spPr>
        <p:txBody>
          <a:bodyPr/>
          <a:lstStyle/>
          <a:p>
            <a:br>
              <a:rPr lang="de-CH" dirty="0"/>
            </a:br>
            <a:r>
              <a:rPr lang="de-CH" dirty="0"/>
              <a:t>Praxisaufträge Betriebe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E9E79646-76FF-35F2-0311-5886BF164E37}"/>
              </a:ext>
            </a:extLst>
          </p:cNvPr>
          <p:cNvSpPr txBox="1"/>
          <p:nvPr/>
        </p:nvSpPr>
        <p:spPr>
          <a:xfrm>
            <a:off x="976122" y="1135218"/>
            <a:ext cx="6073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1" dirty="0"/>
              <a:t>Beispiel: Praxisauftrag Energie Kabelzug 1. Lehrjahr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26FBBC5-8B5C-60D0-0405-00D9975D99D7}"/>
              </a:ext>
            </a:extLst>
          </p:cNvPr>
          <p:cNvSpPr txBox="1"/>
          <p:nvPr/>
        </p:nvSpPr>
        <p:spPr>
          <a:xfrm>
            <a:off x="4814578" y="1961964"/>
            <a:ext cx="47821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/>
              <a:t>Der Lernende reflektiert seinen erhaltenen und durchgeführten Auftrag und kann zugleich einen Eintrag in seine Lerndokumentation erstellen.</a:t>
            </a:r>
            <a:endParaRPr lang="de-CH" sz="1400" dirty="0"/>
          </a:p>
          <a:p>
            <a:endParaRPr lang="de-CH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5344B6E-F12A-9B60-8C87-1D46DAF184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123" y="1961965"/>
            <a:ext cx="3433980" cy="4471223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E49A51A1-FDBF-2D66-DF80-3B09435C54A4}"/>
              </a:ext>
            </a:extLst>
          </p:cNvPr>
          <p:cNvSpPr txBox="1"/>
          <p:nvPr/>
        </p:nvSpPr>
        <p:spPr>
          <a:xfrm>
            <a:off x="1813164" y="1560492"/>
            <a:ext cx="1594194" cy="246790"/>
          </a:xfrm>
          <a:prstGeom prst="rect">
            <a:avLst/>
          </a:prstGeom>
          <a:solidFill>
            <a:schemeClr val="accent6">
              <a:lumMod val="75000"/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>
              <a:defRPr sz="1400">
                <a:solidFill>
                  <a:schemeClr val="tx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de-CH" dirty="0"/>
              <a:t>Dokumentation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366C98D2-95C2-2429-902A-B45C264E670B}"/>
              </a:ext>
            </a:extLst>
          </p:cNvPr>
          <p:cNvSpPr/>
          <p:nvPr/>
        </p:nvSpPr>
        <p:spPr>
          <a:xfrm>
            <a:off x="976122" y="1961964"/>
            <a:ext cx="3433980" cy="4471223"/>
          </a:xfrm>
          <a:prstGeom prst="rect">
            <a:avLst/>
          </a:prstGeom>
          <a:solidFill>
            <a:schemeClr val="accent6">
              <a:lumMod val="75000"/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400">
              <a:solidFill>
                <a:schemeClr val="tx1"/>
              </a:solidFill>
            </a:endParaRP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0FE96C40-8062-0554-D906-2E0C93438B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7397" y="4646279"/>
            <a:ext cx="4363372" cy="1667883"/>
          </a:xfrm>
          <a:prstGeom prst="rect">
            <a:avLst/>
          </a:prstGeom>
          <a:ln w="41275">
            <a:solidFill>
              <a:srgbClr val="FFFF00"/>
            </a:solidFill>
          </a:ln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FC483F54-4DB6-EBB5-E9DA-798045369C30}"/>
              </a:ext>
            </a:extLst>
          </p:cNvPr>
          <p:cNvSpPr txBox="1"/>
          <p:nvPr/>
        </p:nvSpPr>
        <p:spPr>
          <a:xfrm>
            <a:off x="7337396" y="4399489"/>
            <a:ext cx="2676615" cy="246790"/>
          </a:xfrm>
          <a:prstGeom prst="rect">
            <a:avLst/>
          </a:prstGeom>
          <a:solidFill>
            <a:srgbClr val="FFFF0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>
              <a:defRPr sz="1400">
                <a:solidFill>
                  <a:schemeClr val="tx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de-CH" dirty="0"/>
              <a:t>Bildungsverordnung Art. 12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187F431-D22E-4712-C2F1-85759FEDF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12.07.2023</a:t>
            </a:r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54EDF1F-CE34-1523-463A-0F5742F0F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e-CH"/>
              <a:t>Trägerschaft BBNE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E595A13-4380-5F13-35F3-C98C6CAA8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3DBBF-17C4-49A5-95EA-AE430A4607C7}" type="slidenum">
              <a:rPr lang="de-CH" smtClean="0"/>
              <a:t>30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96806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FEB285-241E-4976-9468-9B525F899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de-CH" dirty="0"/>
            </a:br>
            <a:r>
              <a:rPr lang="de-CH" dirty="0"/>
              <a:t>Vorteile Lerndokumentation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E6CD750-40A3-4E0B-9268-DA6860519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12.07.2023</a:t>
            </a:r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434BC5F-090E-40D1-B5DE-F4E1B49E8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Trägerschaft BBNE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BF26168-4A21-4DF3-A10E-BB9518913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3DBBF-17C4-49A5-95EA-AE430A4607C7}" type="slidenum">
              <a:rPr lang="de-CH" smtClean="0"/>
              <a:t>31</a:t>
            </a:fld>
            <a:endParaRPr lang="de-CH"/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931C03AB-44CD-5EDC-3B56-64E6C8778C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/>
              <a:t>Der Lernende reflektiert seine Arbeiten.</a:t>
            </a:r>
          </a:p>
          <a:p>
            <a:r>
              <a:rPr lang="de-CH" dirty="0"/>
              <a:t>Der Lernende lernt sich in Wörtern auszudrücken und kann diese mit gut ausgewählten Bildern unterstreichen.</a:t>
            </a:r>
          </a:p>
          <a:p>
            <a:r>
              <a:rPr lang="de-CH" dirty="0"/>
              <a:t>Der Lernende kann seine Lerndokumentation am QV einsetzen. </a:t>
            </a:r>
          </a:p>
          <a:p>
            <a:r>
              <a:rPr lang="de-CH" dirty="0"/>
              <a:t>Der Berufsbildner / Praxisbildner erkennt, ob der Lernende die Arbeiten verstanden hat und korrekt ausführen kann.</a:t>
            </a:r>
          </a:p>
          <a:p>
            <a:r>
              <a:rPr lang="de-CH" dirty="0"/>
              <a:t>Und viele mehr…</a:t>
            </a:r>
          </a:p>
          <a:p>
            <a:pPr marL="0" indent="0">
              <a:buNone/>
            </a:pPr>
            <a:endParaRPr lang="de-CH" dirty="0"/>
          </a:p>
          <a:p>
            <a:endParaRPr lang="de-CH" dirty="0"/>
          </a:p>
          <a:p>
            <a:pPr marL="0" indent="0">
              <a:buNone/>
            </a:pPr>
            <a:r>
              <a:rPr lang="de-CH" dirty="0">
                <a:hlinkClick r:id="rId3"/>
              </a:rPr>
              <a:t>Lerndokumentation (www.berufsbildung.ch)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6041522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4B04F994-3B7A-510A-BEFB-FFABC55915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7567" y="2363595"/>
            <a:ext cx="8321761" cy="335918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BFE992B-D7BB-4C9B-A6E6-3A101D585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8" y="168965"/>
            <a:ext cx="10445922" cy="721957"/>
          </a:xfrm>
        </p:spPr>
        <p:txBody>
          <a:bodyPr/>
          <a:lstStyle/>
          <a:p>
            <a:br>
              <a:rPr lang="de-CH" dirty="0"/>
            </a:br>
            <a:r>
              <a:rPr lang="de-CH" dirty="0"/>
              <a:t>Praxisaufträge Betriebe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52FC318-D6E4-4702-A9EC-94978DBF1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e-CH"/>
              <a:t>Trägerschaft BBNE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D18F38BE-9DFF-88AA-9592-18AF1AB164C7}"/>
              </a:ext>
            </a:extLst>
          </p:cNvPr>
          <p:cNvSpPr/>
          <p:nvPr/>
        </p:nvSpPr>
        <p:spPr>
          <a:xfrm>
            <a:off x="2141076" y="2393557"/>
            <a:ext cx="1140922" cy="1649632"/>
          </a:xfrm>
          <a:prstGeom prst="rect">
            <a:avLst/>
          </a:prstGeom>
          <a:solidFill>
            <a:srgbClr val="FFF258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7E74DF27-2B1C-68EA-6E4A-4896E08C1735}"/>
              </a:ext>
            </a:extLst>
          </p:cNvPr>
          <p:cNvSpPr txBox="1"/>
          <p:nvPr/>
        </p:nvSpPr>
        <p:spPr>
          <a:xfrm>
            <a:off x="612507" y="2563185"/>
            <a:ext cx="914914" cy="276968"/>
          </a:xfrm>
          <a:prstGeom prst="rect">
            <a:avLst/>
          </a:prstGeom>
          <a:solidFill>
            <a:srgbClr val="FFF258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de-CH" sz="1400" dirty="0">
                <a:solidFill>
                  <a:schemeClr val="tx1"/>
                </a:solidFill>
              </a:rPr>
              <a:t>Titelblatt</a:t>
            </a:r>
            <a:endParaRPr lang="de-CH" sz="2000" dirty="0">
              <a:solidFill>
                <a:schemeClr val="tx1"/>
              </a:solidFill>
            </a:endParaRPr>
          </a:p>
        </p:txBody>
      </p: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6792A217-9835-FC44-9983-A66BBCD61712}"/>
              </a:ext>
            </a:extLst>
          </p:cNvPr>
          <p:cNvCxnSpPr>
            <a:cxnSpLocks/>
            <a:stCxn id="9" idx="3"/>
          </p:cNvCxnSpPr>
          <p:nvPr/>
        </p:nvCxnSpPr>
        <p:spPr>
          <a:xfrm>
            <a:off x="1527421" y="2701669"/>
            <a:ext cx="1066845" cy="387865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hteck 14">
            <a:extLst>
              <a:ext uri="{FF2B5EF4-FFF2-40B4-BE49-F238E27FC236}">
                <a16:creationId xmlns:a16="http://schemas.microsoft.com/office/drawing/2014/main" id="{FEB3C61B-7519-3D62-D80C-735F91054CA1}"/>
              </a:ext>
            </a:extLst>
          </p:cNvPr>
          <p:cNvSpPr/>
          <p:nvPr/>
        </p:nvSpPr>
        <p:spPr>
          <a:xfrm>
            <a:off x="8099286" y="2393557"/>
            <a:ext cx="2357050" cy="1649632"/>
          </a:xfrm>
          <a:prstGeom prst="rect">
            <a:avLst/>
          </a:prstGeom>
          <a:solidFill>
            <a:srgbClr val="FF000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BAF375AD-E1C4-6ED4-053C-822437E47CB0}"/>
              </a:ext>
            </a:extLst>
          </p:cNvPr>
          <p:cNvSpPr txBox="1"/>
          <p:nvPr/>
        </p:nvSpPr>
        <p:spPr>
          <a:xfrm>
            <a:off x="10597806" y="2232656"/>
            <a:ext cx="1594194" cy="246790"/>
          </a:xfrm>
          <a:prstGeom prst="rect">
            <a:avLst/>
          </a:prstGeom>
          <a:solidFill>
            <a:srgbClr val="FF000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/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de-CH" sz="1400" dirty="0">
                <a:solidFill>
                  <a:schemeClr val="tx1"/>
                </a:solidFill>
              </a:rPr>
              <a:t>Anhang 2</a:t>
            </a: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B872D1A7-72E1-DAAC-E034-766113A8202A}"/>
              </a:ext>
            </a:extLst>
          </p:cNvPr>
          <p:cNvSpPr/>
          <p:nvPr/>
        </p:nvSpPr>
        <p:spPr>
          <a:xfrm>
            <a:off x="3323331" y="2356051"/>
            <a:ext cx="7133005" cy="1687138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57D48DF8-98AE-6C5E-EA4C-8D2ADEF1D637}"/>
              </a:ext>
            </a:extLst>
          </p:cNvPr>
          <p:cNvSpPr/>
          <p:nvPr/>
        </p:nvSpPr>
        <p:spPr>
          <a:xfrm>
            <a:off x="2117096" y="4035528"/>
            <a:ext cx="1206235" cy="1687138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7965F438-E358-595A-433F-A47F20B02AC1}"/>
              </a:ext>
            </a:extLst>
          </p:cNvPr>
          <p:cNvSpPr txBox="1"/>
          <p:nvPr/>
        </p:nvSpPr>
        <p:spPr>
          <a:xfrm>
            <a:off x="10456336" y="3781579"/>
            <a:ext cx="878686" cy="26161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1050" b="1"/>
            </a:lvl1pPr>
          </a:lstStyle>
          <a:p>
            <a:r>
              <a:rPr lang="de-CH" dirty="0"/>
              <a:t>1. Lehrjahr</a:t>
            </a:r>
          </a:p>
        </p:txBody>
      </p:sp>
      <p:sp>
        <p:nvSpPr>
          <p:cNvPr id="35" name="Rechteck 34">
            <a:extLst>
              <a:ext uri="{FF2B5EF4-FFF2-40B4-BE49-F238E27FC236}">
                <a16:creationId xmlns:a16="http://schemas.microsoft.com/office/drawing/2014/main" id="{785FEAE3-7E42-CC44-8DAB-036BFD8833A7}"/>
              </a:ext>
            </a:extLst>
          </p:cNvPr>
          <p:cNvSpPr/>
          <p:nvPr/>
        </p:nvSpPr>
        <p:spPr>
          <a:xfrm>
            <a:off x="4477365" y="2363035"/>
            <a:ext cx="2412469" cy="1649632"/>
          </a:xfrm>
          <a:prstGeom prst="rect">
            <a:avLst/>
          </a:prstGeom>
          <a:solidFill>
            <a:srgbClr val="92D05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364F5038-5727-C8AA-C9E5-7BD7426512D8}"/>
              </a:ext>
            </a:extLst>
          </p:cNvPr>
          <p:cNvSpPr txBox="1"/>
          <p:nvPr/>
        </p:nvSpPr>
        <p:spPr>
          <a:xfrm>
            <a:off x="7626699" y="1612531"/>
            <a:ext cx="1594194" cy="246790"/>
          </a:xfrm>
          <a:prstGeom prst="rect">
            <a:avLst/>
          </a:prstGeom>
          <a:solidFill>
            <a:srgbClr val="92D05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/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de-CH" sz="1400" dirty="0">
                <a:solidFill>
                  <a:schemeClr val="tx1"/>
                </a:solidFill>
              </a:rPr>
              <a:t>Auftrag</a:t>
            </a:r>
          </a:p>
        </p:txBody>
      </p:sp>
      <p:cxnSp>
        <p:nvCxnSpPr>
          <p:cNvPr id="39" name="Gerader Verbinder 38">
            <a:extLst>
              <a:ext uri="{FF2B5EF4-FFF2-40B4-BE49-F238E27FC236}">
                <a16:creationId xmlns:a16="http://schemas.microsoft.com/office/drawing/2014/main" id="{DC8C3EEC-47AC-6AD8-E061-089580EFE615}"/>
              </a:ext>
            </a:extLst>
          </p:cNvPr>
          <p:cNvCxnSpPr>
            <a:cxnSpLocks/>
            <a:stCxn id="38" idx="1"/>
          </p:cNvCxnSpPr>
          <p:nvPr/>
        </p:nvCxnSpPr>
        <p:spPr>
          <a:xfrm flipH="1">
            <a:off x="5646569" y="1735926"/>
            <a:ext cx="1980130" cy="881735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hteck 40">
            <a:extLst>
              <a:ext uri="{FF2B5EF4-FFF2-40B4-BE49-F238E27FC236}">
                <a16:creationId xmlns:a16="http://schemas.microsoft.com/office/drawing/2014/main" id="{31D1C683-C7CB-301E-E1C1-63CFBD75AA15}"/>
              </a:ext>
            </a:extLst>
          </p:cNvPr>
          <p:cNvSpPr/>
          <p:nvPr/>
        </p:nvSpPr>
        <p:spPr>
          <a:xfrm>
            <a:off x="3359435" y="2384209"/>
            <a:ext cx="1140922" cy="1649632"/>
          </a:xfrm>
          <a:prstGeom prst="rect">
            <a:avLst/>
          </a:prstGeom>
          <a:solidFill>
            <a:srgbClr val="00B0F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42" name="Textfeld 41">
            <a:extLst>
              <a:ext uri="{FF2B5EF4-FFF2-40B4-BE49-F238E27FC236}">
                <a16:creationId xmlns:a16="http://schemas.microsoft.com/office/drawing/2014/main" id="{667CE5CF-9244-6538-BBD2-4BA3B60838C4}"/>
              </a:ext>
            </a:extLst>
          </p:cNvPr>
          <p:cNvSpPr txBox="1"/>
          <p:nvPr/>
        </p:nvSpPr>
        <p:spPr>
          <a:xfrm>
            <a:off x="5809968" y="1685863"/>
            <a:ext cx="1341037" cy="276968"/>
          </a:xfrm>
          <a:prstGeom prst="rect">
            <a:avLst/>
          </a:prstGeom>
          <a:solidFill>
            <a:srgbClr val="00B0F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/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de-CH" sz="1400" dirty="0">
                <a:solidFill>
                  <a:schemeClr val="tx1"/>
                </a:solidFill>
              </a:rPr>
              <a:t>Ausgangslage</a:t>
            </a:r>
            <a:endParaRPr lang="de-CH" dirty="0">
              <a:solidFill>
                <a:schemeClr val="tx1"/>
              </a:solidFill>
            </a:endParaRPr>
          </a:p>
        </p:txBody>
      </p:sp>
      <p:cxnSp>
        <p:nvCxnSpPr>
          <p:cNvPr id="43" name="Gerader Verbinder 42">
            <a:extLst>
              <a:ext uri="{FF2B5EF4-FFF2-40B4-BE49-F238E27FC236}">
                <a16:creationId xmlns:a16="http://schemas.microsoft.com/office/drawing/2014/main" id="{DC5A050B-F150-C4DD-EA33-9E1A24E6FAAF}"/>
              </a:ext>
            </a:extLst>
          </p:cNvPr>
          <p:cNvCxnSpPr>
            <a:cxnSpLocks/>
            <a:stCxn id="42" idx="1"/>
          </p:cNvCxnSpPr>
          <p:nvPr/>
        </p:nvCxnSpPr>
        <p:spPr>
          <a:xfrm flipH="1">
            <a:off x="3966759" y="1824347"/>
            <a:ext cx="1843209" cy="733973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feld 6">
            <a:extLst>
              <a:ext uri="{FF2B5EF4-FFF2-40B4-BE49-F238E27FC236}">
                <a16:creationId xmlns:a16="http://schemas.microsoft.com/office/drawing/2014/main" id="{E9E79646-76FF-35F2-0311-5886BF164E37}"/>
              </a:ext>
            </a:extLst>
          </p:cNvPr>
          <p:cNvSpPr txBox="1"/>
          <p:nvPr/>
        </p:nvSpPr>
        <p:spPr>
          <a:xfrm>
            <a:off x="976122" y="1135218"/>
            <a:ext cx="6092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1" dirty="0"/>
              <a:t>Beispiel: Praxisauftrag Energie Kabelzug 1. Lehrjahr</a:t>
            </a:r>
          </a:p>
        </p:txBody>
      </p:sp>
      <p:sp>
        <p:nvSpPr>
          <p:cNvPr id="55" name="Textfeld 54">
            <a:extLst>
              <a:ext uri="{FF2B5EF4-FFF2-40B4-BE49-F238E27FC236}">
                <a16:creationId xmlns:a16="http://schemas.microsoft.com/office/drawing/2014/main" id="{03C148D9-874B-C031-89A2-23BA328A487E}"/>
              </a:ext>
            </a:extLst>
          </p:cNvPr>
          <p:cNvSpPr txBox="1"/>
          <p:nvPr/>
        </p:nvSpPr>
        <p:spPr>
          <a:xfrm>
            <a:off x="7902397" y="1973238"/>
            <a:ext cx="1594194" cy="246790"/>
          </a:xfrm>
          <a:prstGeom prst="rect">
            <a:avLst/>
          </a:prstGeom>
          <a:solidFill>
            <a:schemeClr val="accent6">
              <a:lumMod val="75000"/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>
              <a:defRPr sz="1400">
                <a:solidFill>
                  <a:schemeClr val="tx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de-CH" dirty="0"/>
              <a:t>Dokumentation</a:t>
            </a:r>
          </a:p>
        </p:txBody>
      </p:sp>
      <p:cxnSp>
        <p:nvCxnSpPr>
          <p:cNvPr id="56" name="Gerader Verbinder 55">
            <a:extLst>
              <a:ext uri="{FF2B5EF4-FFF2-40B4-BE49-F238E27FC236}">
                <a16:creationId xmlns:a16="http://schemas.microsoft.com/office/drawing/2014/main" id="{4B88CFC7-DCD8-A971-DCEF-4F6EA3EA9E46}"/>
              </a:ext>
            </a:extLst>
          </p:cNvPr>
          <p:cNvCxnSpPr>
            <a:cxnSpLocks/>
            <a:stCxn id="55" idx="1"/>
          </p:cNvCxnSpPr>
          <p:nvPr/>
        </p:nvCxnSpPr>
        <p:spPr>
          <a:xfrm flipH="1">
            <a:off x="7542702" y="2096633"/>
            <a:ext cx="359695" cy="454769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hteck 60">
            <a:extLst>
              <a:ext uri="{FF2B5EF4-FFF2-40B4-BE49-F238E27FC236}">
                <a16:creationId xmlns:a16="http://schemas.microsoft.com/office/drawing/2014/main" id="{2D1109F2-C24E-5691-848A-D1A2B222AC9A}"/>
              </a:ext>
            </a:extLst>
          </p:cNvPr>
          <p:cNvSpPr/>
          <p:nvPr/>
        </p:nvSpPr>
        <p:spPr>
          <a:xfrm>
            <a:off x="6896679" y="2384209"/>
            <a:ext cx="1202605" cy="1649632"/>
          </a:xfrm>
          <a:prstGeom prst="rect">
            <a:avLst/>
          </a:prstGeom>
          <a:solidFill>
            <a:schemeClr val="accent6">
              <a:lumMod val="75000"/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400">
              <a:solidFill>
                <a:schemeClr val="tx1"/>
              </a:solidFill>
            </a:endParaRPr>
          </a:p>
        </p:txBody>
      </p:sp>
      <p:sp>
        <p:nvSpPr>
          <p:cNvPr id="68" name="Rechteck 67">
            <a:extLst>
              <a:ext uri="{FF2B5EF4-FFF2-40B4-BE49-F238E27FC236}">
                <a16:creationId xmlns:a16="http://schemas.microsoft.com/office/drawing/2014/main" id="{982C7DB2-22C8-20FA-11B6-24FDBDC12703}"/>
              </a:ext>
            </a:extLst>
          </p:cNvPr>
          <p:cNvSpPr/>
          <p:nvPr/>
        </p:nvSpPr>
        <p:spPr>
          <a:xfrm>
            <a:off x="2097568" y="4058111"/>
            <a:ext cx="1202605" cy="1649632"/>
          </a:xfrm>
          <a:prstGeom prst="rect">
            <a:avLst/>
          </a:prstGeom>
          <a:solidFill>
            <a:srgbClr val="CC6B0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400">
              <a:solidFill>
                <a:schemeClr val="tx1"/>
              </a:solidFill>
            </a:endParaRPr>
          </a:p>
        </p:txBody>
      </p:sp>
      <p:sp>
        <p:nvSpPr>
          <p:cNvPr id="69" name="Textfeld 68">
            <a:extLst>
              <a:ext uri="{FF2B5EF4-FFF2-40B4-BE49-F238E27FC236}">
                <a16:creationId xmlns:a16="http://schemas.microsoft.com/office/drawing/2014/main" id="{2D7B5E80-7BFB-899F-0C55-7FC49EB8A2E4}"/>
              </a:ext>
            </a:extLst>
          </p:cNvPr>
          <p:cNvSpPr txBox="1"/>
          <p:nvPr/>
        </p:nvSpPr>
        <p:spPr>
          <a:xfrm>
            <a:off x="159539" y="4488546"/>
            <a:ext cx="1594194" cy="508299"/>
          </a:xfrm>
          <a:prstGeom prst="rect">
            <a:avLst/>
          </a:prstGeom>
          <a:solidFill>
            <a:srgbClr val="CC6B0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>
              <a:defRPr sz="1400">
                <a:solidFill>
                  <a:schemeClr val="tx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de-CH" dirty="0"/>
              <a:t>Hinweise zum Anhang 2</a:t>
            </a:r>
          </a:p>
        </p:txBody>
      </p:sp>
      <p:cxnSp>
        <p:nvCxnSpPr>
          <p:cNvPr id="72" name="Gerader Verbinder 71">
            <a:extLst>
              <a:ext uri="{FF2B5EF4-FFF2-40B4-BE49-F238E27FC236}">
                <a16:creationId xmlns:a16="http://schemas.microsoft.com/office/drawing/2014/main" id="{EF9A262B-BCA2-A287-C8EF-40F9FE564DB1}"/>
              </a:ext>
            </a:extLst>
          </p:cNvPr>
          <p:cNvCxnSpPr>
            <a:cxnSpLocks/>
            <a:stCxn id="69" idx="3"/>
          </p:cNvCxnSpPr>
          <p:nvPr/>
        </p:nvCxnSpPr>
        <p:spPr>
          <a:xfrm flipV="1">
            <a:off x="1753733" y="4693792"/>
            <a:ext cx="945137" cy="48904"/>
          </a:xfrm>
          <a:prstGeom prst="line">
            <a:avLst/>
          </a:prstGeom>
          <a:ln w="28575">
            <a:solidFill>
              <a:srgbClr val="CC6B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E09FF60E-8B64-E154-16D1-10021272F7B4}"/>
              </a:ext>
            </a:extLst>
          </p:cNvPr>
          <p:cNvCxnSpPr>
            <a:cxnSpLocks/>
            <a:stCxn id="16" idx="1"/>
          </p:cNvCxnSpPr>
          <p:nvPr/>
        </p:nvCxnSpPr>
        <p:spPr>
          <a:xfrm flipH="1">
            <a:off x="9220893" y="2356051"/>
            <a:ext cx="1376913" cy="26161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53D98B0-E1FB-01AE-E797-7ED8E380FE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12.07.2023</a:t>
            </a:r>
            <a:endParaRPr lang="de-CH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FFAEC18-A47A-7110-6A81-D75B0D899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3DBBF-17C4-49A5-95EA-AE430A4607C7}" type="slidenum">
              <a:rPr lang="de-CH" smtClean="0"/>
              <a:t>32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44274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35" grpId="0" animBg="1"/>
      <p:bldP spid="38" grpId="0" animBg="1"/>
      <p:bldP spid="41" grpId="0" animBg="1"/>
      <p:bldP spid="42" grpId="0" animBg="1"/>
      <p:bldP spid="55" grpId="0" animBg="1"/>
      <p:bldP spid="61" grpId="0" animBg="1"/>
      <p:bldP spid="68" grpId="0" animBg="1"/>
      <p:bldP spid="6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C3CE984B-E98E-1B0B-CEEA-C3430D8431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552" y="2098988"/>
            <a:ext cx="4636026" cy="272094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BFE992B-D7BB-4C9B-A6E6-3A101D585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8" y="168965"/>
            <a:ext cx="10445922" cy="721957"/>
          </a:xfrm>
        </p:spPr>
        <p:txBody>
          <a:bodyPr/>
          <a:lstStyle/>
          <a:p>
            <a:br>
              <a:rPr lang="de-CH" dirty="0"/>
            </a:br>
            <a:r>
              <a:rPr lang="de-CH" dirty="0"/>
              <a:t>Praxisaufträge Betriebe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E9E79646-76FF-35F2-0311-5886BF164E37}"/>
              </a:ext>
            </a:extLst>
          </p:cNvPr>
          <p:cNvSpPr txBox="1"/>
          <p:nvPr/>
        </p:nvSpPr>
        <p:spPr>
          <a:xfrm>
            <a:off x="976122" y="1135218"/>
            <a:ext cx="6073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1" dirty="0"/>
              <a:t>Beispiel: Praxisauftrag Energie Kabelzug 1. Lehrjahr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26FBBC5-8B5C-60D0-0405-00D9975D99D7}"/>
              </a:ext>
            </a:extLst>
          </p:cNvPr>
          <p:cNvSpPr txBox="1"/>
          <p:nvPr/>
        </p:nvSpPr>
        <p:spPr>
          <a:xfrm>
            <a:off x="4903355" y="1971704"/>
            <a:ext cx="6903946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Verordnung des WBF über gefährliche Arbeiten für Jugendliche (822.115.2) definiert welche Arbeiten als gefährlich gelten und von Jugendlichen unter 18 Jahren nicht ausgeführt werden dürfen.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Der Anhang 2 zum BIPLA regelt die Ausnahmebewilligung, dass Jugendliche diese Arbeiten ausführen dürfen.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15 Arbeiten welche max. Instruiert werden müssen.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Es kommen nicht alle in jedem Auftrag vor, es sind aber alle aufgeführt, da je nach Situation diese eintreffen können.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CH" sz="1400" dirty="0"/>
          </a:p>
          <a:p>
            <a:endParaRPr lang="de-CH" dirty="0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42FA2434-5A81-5F95-9FF7-6825EE638844}"/>
              </a:ext>
            </a:extLst>
          </p:cNvPr>
          <p:cNvSpPr/>
          <p:nvPr/>
        </p:nvSpPr>
        <p:spPr>
          <a:xfrm>
            <a:off x="178552" y="2062187"/>
            <a:ext cx="4636026" cy="2757749"/>
          </a:xfrm>
          <a:prstGeom prst="rect">
            <a:avLst/>
          </a:prstGeom>
          <a:solidFill>
            <a:srgbClr val="FF000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C16E1370-E2CF-F0B5-F2B0-41E96197350B}"/>
              </a:ext>
            </a:extLst>
          </p:cNvPr>
          <p:cNvSpPr txBox="1"/>
          <p:nvPr/>
        </p:nvSpPr>
        <p:spPr>
          <a:xfrm>
            <a:off x="1545246" y="1678374"/>
            <a:ext cx="1594194" cy="246790"/>
          </a:xfrm>
          <a:prstGeom prst="rect">
            <a:avLst/>
          </a:prstGeom>
          <a:solidFill>
            <a:srgbClr val="FF000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/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de-CH" sz="1400" dirty="0">
                <a:solidFill>
                  <a:schemeClr val="tx1"/>
                </a:solidFill>
              </a:rPr>
              <a:t>Anhang 2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42847DB2-0ABA-E068-1EBF-973BBFE2E0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6340" y="4725437"/>
            <a:ext cx="3540433" cy="1821158"/>
          </a:xfrm>
          <a:prstGeom prst="rect">
            <a:avLst/>
          </a:prstGeom>
        </p:spPr>
      </p:pic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AB4DF43-093C-9D39-9495-A4318BBD8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12.07.2023</a:t>
            </a:r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AC41DF0-C1D6-F1FB-DB7D-E041E5BDB7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e-CH"/>
              <a:t>Trägerschaft BBNE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9AB8DFA1-22FC-54BC-E7A0-192A401A1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3DBBF-17C4-49A5-95EA-AE430A4607C7}" type="slidenum">
              <a:rPr lang="de-CH" smtClean="0"/>
              <a:t>33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34546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FEB285-241E-4976-9468-9B525F899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de-CH" dirty="0"/>
            </a:br>
            <a:r>
              <a:rPr lang="de-CH" dirty="0"/>
              <a:t>Instruktionsnachweis nach Anhang 2 des Bildungsplan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EBE5DA9-07DF-4EF8-B712-F31FFA7A44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3288" y="6100881"/>
            <a:ext cx="6610120" cy="26655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sz="1600" dirty="0">
                <a:hlinkClick r:id="rId3"/>
              </a:rPr>
              <a:t>Übersicht Sicherheitsinstruktionen zum Anhang 2 des Bildungsplans</a:t>
            </a:r>
            <a:endParaRPr lang="de-CH" sz="1800" spc="2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E6CD750-40A3-4E0B-9268-DA6860519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12.07.2023</a:t>
            </a:r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434BC5F-090E-40D1-B5DE-F4E1B49E8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Trägerschaft BBNE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BF26168-4A21-4DF3-A10E-BB9518913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3DBBF-17C4-49A5-95EA-AE430A4607C7}" type="slidenum">
              <a:rPr lang="de-CH" smtClean="0"/>
              <a:t>34</a:t>
            </a:fld>
            <a:endParaRPr lang="de-CH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8455C017-EE88-672F-B208-8D22E3FD86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5688" y="1200067"/>
            <a:ext cx="4278312" cy="2419553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54745873-29DB-5446-21FA-9E5B252AA0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00" y="2028465"/>
            <a:ext cx="6189269" cy="3182310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0403DF8E-1F10-BB58-2AB2-15E3919289D2}"/>
              </a:ext>
            </a:extLst>
          </p:cNvPr>
          <p:cNvSpPr txBox="1"/>
          <p:nvPr/>
        </p:nvSpPr>
        <p:spPr>
          <a:xfrm>
            <a:off x="5334000" y="4548965"/>
            <a:ext cx="6189268" cy="208197"/>
          </a:xfrm>
          <a:prstGeom prst="rect">
            <a:avLst/>
          </a:prstGeom>
          <a:solidFill>
            <a:srgbClr val="FF000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/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endParaRPr lang="de-CH" sz="1400" dirty="0">
              <a:solidFill>
                <a:schemeClr val="tx1"/>
              </a:solidFill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B547AADF-61FD-BAFC-FAF9-B60C1B497CF3}"/>
              </a:ext>
            </a:extLst>
          </p:cNvPr>
          <p:cNvSpPr txBox="1"/>
          <p:nvPr/>
        </p:nvSpPr>
        <p:spPr>
          <a:xfrm>
            <a:off x="5334000" y="4756709"/>
            <a:ext cx="6189268" cy="208197"/>
          </a:xfrm>
          <a:prstGeom prst="rect">
            <a:avLst/>
          </a:prstGeom>
          <a:solidFill>
            <a:srgbClr val="56BCD5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/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endParaRPr lang="de-CH" sz="1400" dirty="0">
              <a:solidFill>
                <a:schemeClr val="tx1"/>
              </a:solidFill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EEF63443-2FF2-FF69-B084-275E7B5B3500}"/>
              </a:ext>
            </a:extLst>
          </p:cNvPr>
          <p:cNvSpPr txBox="1"/>
          <p:nvPr/>
        </p:nvSpPr>
        <p:spPr>
          <a:xfrm>
            <a:off x="5333999" y="4962526"/>
            <a:ext cx="6189268" cy="239690"/>
          </a:xfrm>
          <a:prstGeom prst="rect">
            <a:avLst/>
          </a:prstGeom>
          <a:solidFill>
            <a:srgbClr val="7030A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/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endParaRPr lang="de-CH" sz="1400" dirty="0">
              <a:solidFill>
                <a:schemeClr val="tx1"/>
              </a:solidFill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2C257BAF-A941-77B6-D983-2E74F28F03F7}"/>
              </a:ext>
            </a:extLst>
          </p:cNvPr>
          <p:cNvSpPr txBox="1"/>
          <p:nvPr/>
        </p:nvSpPr>
        <p:spPr>
          <a:xfrm flipV="1">
            <a:off x="6965950" y="2419152"/>
            <a:ext cx="298450" cy="359338"/>
          </a:xfrm>
          <a:prstGeom prst="rect">
            <a:avLst/>
          </a:prstGeom>
          <a:solidFill>
            <a:srgbClr val="FFFF0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/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endParaRPr lang="de-CH" sz="1400" dirty="0">
              <a:solidFill>
                <a:schemeClr val="tx1"/>
              </a:solidFill>
            </a:endParaRP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AA10FE75-71D4-D6D0-F630-3CB1307C2C8D}"/>
              </a:ext>
            </a:extLst>
          </p:cNvPr>
          <p:cNvSpPr txBox="1"/>
          <p:nvPr/>
        </p:nvSpPr>
        <p:spPr>
          <a:xfrm flipV="1">
            <a:off x="1031875" y="2234638"/>
            <a:ext cx="342775" cy="114861"/>
          </a:xfrm>
          <a:prstGeom prst="rect">
            <a:avLst/>
          </a:prstGeom>
          <a:solidFill>
            <a:srgbClr val="FFFF0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/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endParaRPr lang="de-CH" sz="1400" dirty="0">
              <a:solidFill>
                <a:schemeClr val="tx1"/>
              </a:solidFill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CF9AC3CA-2FAE-5AA9-CAC6-A1D2EFF95881}"/>
              </a:ext>
            </a:extLst>
          </p:cNvPr>
          <p:cNvSpPr txBox="1"/>
          <p:nvPr/>
        </p:nvSpPr>
        <p:spPr>
          <a:xfrm flipV="1">
            <a:off x="9999421" y="2460542"/>
            <a:ext cx="635154" cy="1856524"/>
          </a:xfrm>
          <a:prstGeom prst="rect">
            <a:avLst/>
          </a:prstGeom>
          <a:solidFill>
            <a:srgbClr val="00B05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/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endParaRPr lang="de-CH" sz="1400" dirty="0">
              <a:solidFill>
                <a:schemeClr val="tx1"/>
              </a:solidFill>
            </a:endParaRP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F7C58FC4-8FAA-10FD-AA12-0939B967C6DB}"/>
              </a:ext>
            </a:extLst>
          </p:cNvPr>
          <p:cNvSpPr txBox="1"/>
          <p:nvPr/>
        </p:nvSpPr>
        <p:spPr>
          <a:xfrm flipV="1">
            <a:off x="6318208" y="2460542"/>
            <a:ext cx="647742" cy="1856524"/>
          </a:xfrm>
          <a:prstGeom prst="rect">
            <a:avLst/>
          </a:prstGeom>
          <a:solidFill>
            <a:srgbClr val="FF000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/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endParaRPr lang="de-CH" sz="1400" dirty="0">
              <a:solidFill>
                <a:schemeClr val="tx1"/>
              </a:solidFill>
            </a:endParaRP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C65691E1-42EB-04CC-C220-D77D7209AE64}"/>
              </a:ext>
            </a:extLst>
          </p:cNvPr>
          <p:cNvSpPr txBox="1"/>
          <p:nvPr/>
        </p:nvSpPr>
        <p:spPr>
          <a:xfrm>
            <a:off x="6185525" y="1512724"/>
            <a:ext cx="817213" cy="412905"/>
          </a:xfrm>
          <a:prstGeom prst="rect">
            <a:avLst/>
          </a:prstGeom>
          <a:solidFill>
            <a:srgbClr val="FF000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/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de-CH" sz="1100" dirty="0">
                <a:solidFill>
                  <a:schemeClr val="tx1"/>
                </a:solidFill>
              </a:rPr>
              <a:t>Gefahren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0A0D6105-23EA-DDB1-F593-A4BB6F88AD72}"/>
              </a:ext>
            </a:extLst>
          </p:cNvPr>
          <p:cNvSpPr txBox="1"/>
          <p:nvPr/>
        </p:nvSpPr>
        <p:spPr>
          <a:xfrm>
            <a:off x="9913953" y="1514701"/>
            <a:ext cx="817213" cy="412905"/>
          </a:xfrm>
          <a:prstGeom prst="rect">
            <a:avLst/>
          </a:prstGeom>
          <a:solidFill>
            <a:srgbClr val="00B05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/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de-CH" sz="1100" dirty="0">
                <a:solidFill>
                  <a:schemeClr val="tx1"/>
                </a:solidFill>
              </a:rPr>
              <a:t>Anleitung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84AFE551-3A45-917C-9715-9E5B7C19E7EC}"/>
              </a:ext>
            </a:extLst>
          </p:cNvPr>
          <p:cNvSpPr txBox="1"/>
          <p:nvPr/>
        </p:nvSpPr>
        <p:spPr>
          <a:xfrm flipV="1">
            <a:off x="7235199" y="2460541"/>
            <a:ext cx="1886651" cy="2058857"/>
          </a:xfrm>
          <a:prstGeom prst="rect">
            <a:avLst/>
          </a:prstGeom>
          <a:solidFill>
            <a:srgbClr val="FFFF0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/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endParaRPr lang="de-CH" sz="1400" dirty="0">
              <a:solidFill>
                <a:schemeClr val="tx1"/>
              </a:solidFill>
            </a:endParaRP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868E073B-D5EE-EE2E-AA6F-7F871AA1D76B}"/>
              </a:ext>
            </a:extLst>
          </p:cNvPr>
          <p:cNvSpPr txBox="1"/>
          <p:nvPr/>
        </p:nvSpPr>
        <p:spPr>
          <a:xfrm>
            <a:off x="7738792" y="1513247"/>
            <a:ext cx="817213" cy="412905"/>
          </a:xfrm>
          <a:prstGeom prst="rect">
            <a:avLst/>
          </a:prstGeom>
          <a:solidFill>
            <a:srgbClr val="FFFF0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/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de-CH" sz="1100" dirty="0">
                <a:solidFill>
                  <a:schemeClr val="tx1"/>
                </a:solidFill>
              </a:rPr>
              <a:t>Hilfsmittel</a:t>
            </a:r>
          </a:p>
        </p:txBody>
      </p:sp>
      <p:sp>
        <p:nvSpPr>
          <p:cNvPr id="22" name="Inhaltsplatzhalter 2">
            <a:extLst>
              <a:ext uri="{FF2B5EF4-FFF2-40B4-BE49-F238E27FC236}">
                <a16:creationId xmlns:a16="http://schemas.microsoft.com/office/drawing/2014/main" id="{D1CF73A6-3BA9-DF1B-863D-0D1E87EBE9B2}"/>
              </a:ext>
            </a:extLst>
          </p:cNvPr>
          <p:cNvSpPr txBox="1">
            <a:spLocks/>
          </p:cNvSpPr>
          <p:nvPr/>
        </p:nvSpPr>
        <p:spPr>
          <a:xfrm>
            <a:off x="430026" y="3723707"/>
            <a:ext cx="4403754" cy="2139332"/>
          </a:xfrm>
          <a:prstGeom prst="rect">
            <a:avLst/>
          </a:prstGeom>
        </p:spPr>
        <p:txBody>
          <a:bodyPr vert="horz" lIns="0" tIns="0" rIns="91440" bIns="45720" rtlCol="0">
            <a:normAutofit fontScale="92500" lnSpcReduction="10000"/>
          </a:bodyPr>
          <a:lstStyle>
            <a:lvl1pPr marL="357188" indent="-357188" algn="l" defTabSz="914400" rtl="0" eaLnBrk="1" latinLnBrk="0" hangingPunct="1">
              <a:lnSpc>
                <a:spcPct val="100000"/>
              </a:lnSpc>
              <a:spcBef>
                <a:spcPts val="48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5475" indent="-268288" algn="l" defTabSz="914400" rtl="0" eaLnBrk="1" latinLnBrk="0" hangingPunct="1">
              <a:lnSpc>
                <a:spcPct val="100000"/>
              </a:lnSpc>
              <a:spcBef>
                <a:spcPts val="48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3763" indent="-268288" algn="l" defTabSz="914400" rtl="0" eaLnBrk="1" latinLnBrk="0" hangingPunct="1">
              <a:lnSpc>
                <a:spcPct val="100000"/>
              </a:lnSpc>
              <a:spcBef>
                <a:spcPts val="48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3638" indent="-269875" algn="l" defTabSz="914400" rtl="0" eaLnBrk="1" latinLnBrk="0" hangingPunct="1">
              <a:lnSpc>
                <a:spcPct val="100000"/>
              </a:lnSpc>
              <a:spcBef>
                <a:spcPts val="48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1925" indent="-268288" algn="l" defTabSz="914400" rtl="0" eaLnBrk="1" latinLnBrk="0" hangingPunct="1">
              <a:lnSpc>
                <a:spcPct val="100000"/>
              </a:lnSpc>
              <a:spcBef>
                <a:spcPts val="48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sz="1800" spc="2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Es müssen nur die gefährlichen Arbeiten instruiert werden, welche im Betrieb oder auf den Baustellen auch vorkommen.</a:t>
            </a:r>
          </a:p>
          <a:p>
            <a:r>
              <a:rPr lang="de-CH" sz="1800" spc="2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Für Netzelektriker sind dies max. 15 Instruktionen.</a:t>
            </a:r>
          </a:p>
          <a:p>
            <a:r>
              <a:rPr lang="de-CH" sz="1800" spc="2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Einige Instruktionen werden in den ÜK durchgeführt.</a:t>
            </a:r>
          </a:p>
        </p:txBody>
      </p:sp>
    </p:spTree>
    <p:extLst>
      <p:ext uri="{BB962C8B-B14F-4D97-AF65-F5344CB8AC3E}">
        <p14:creationId xmlns:p14="http://schemas.microsoft.com/office/powerpoint/2010/main" val="2367764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4B04F994-3B7A-510A-BEFB-FFABC55915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7567" y="2363595"/>
            <a:ext cx="8321761" cy="335918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BFE992B-D7BB-4C9B-A6E6-3A101D585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8" y="168965"/>
            <a:ext cx="10445922" cy="721957"/>
          </a:xfrm>
        </p:spPr>
        <p:txBody>
          <a:bodyPr/>
          <a:lstStyle/>
          <a:p>
            <a:br>
              <a:rPr lang="de-CH" dirty="0"/>
            </a:br>
            <a:r>
              <a:rPr lang="de-CH" dirty="0"/>
              <a:t>Praxisaufträge Betriebe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52FC318-D6E4-4702-A9EC-94978DBF1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e-CH"/>
              <a:t>Trägerschaft BBNE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D18F38BE-9DFF-88AA-9592-18AF1AB164C7}"/>
              </a:ext>
            </a:extLst>
          </p:cNvPr>
          <p:cNvSpPr/>
          <p:nvPr/>
        </p:nvSpPr>
        <p:spPr>
          <a:xfrm>
            <a:off x="2141076" y="2393557"/>
            <a:ext cx="1140922" cy="1649632"/>
          </a:xfrm>
          <a:prstGeom prst="rect">
            <a:avLst/>
          </a:prstGeom>
          <a:solidFill>
            <a:srgbClr val="FFF258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7E74DF27-2B1C-68EA-6E4A-4896E08C1735}"/>
              </a:ext>
            </a:extLst>
          </p:cNvPr>
          <p:cNvSpPr txBox="1"/>
          <p:nvPr/>
        </p:nvSpPr>
        <p:spPr>
          <a:xfrm>
            <a:off x="612507" y="2563185"/>
            <a:ext cx="914914" cy="276968"/>
          </a:xfrm>
          <a:prstGeom prst="rect">
            <a:avLst/>
          </a:prstGeom>
          <a:solidFill>
            <a:srgbClr val="FFF258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de-CH" sz="1400" dirty="0">
                <a:solidFill>
                  <a:schemeClr val="tx1"/>
                </a:solidFill>
              </a:rPr>
              <a:t>Titelblatt</a:t>
            </a:r>
            <a:endParaRPr lang="de-CH" sz="2000" dirty="0">
              <a:solidFill>
                <a:schemeClr val="tx1"/>
              </a:solidFill>
            </a:endParaRPr>
          </a:p>
        </p:txBody>
      </p: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6792A217-9835-FC44-9983-A66BBCD61712}"/>
              </a:ext>
            </a:extLst>
          </p:cNvPr>
          <p:cNvCxnSpPr>
            <a:cxnSpLocks/>
            <a:stCxn id="9" idx="3"/>
          </p:cNvCxnSpPr>
          <p:nvPr/>
        </p:nvCxnSpPr>
        <p:spPr>
          <a:xfrm>
            <a:off x="1527421" y="2701669"/>
            <a:ext cx="1066845" cy="387865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hteck 14">
            <a:extLst>
              <a:ext uri="{FF2B5EF4-FFF2-40B4-BE49-F238E27FC236}">
                <a16:creationId xmlns:a16="http://schemas.microsoft.com/office/drawing/2014/main" id="{FEB3C61B-7519-3D62-D80C-735F91054CA1}"/>
              </a:ext>
            </a:extLst>
          </p:cNvPr>
          <p:cNvSpPr/>
          <p:nvPr/>
        </p:nvSpPr>
        <p:spPr>
          <a:xfrm>
            <a:off x="8099286" y="2393557"/>
            <a:ext cx="2357050" cy="1649632"/>
          </a:xfrm>
          <a:prstGeom prst="rect">
            <a:avLst/>
          </a:prstGeom>
          <a:solidFill>
            <a:srgbClr val="FF000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BAF375AD-E1C4-6ED4-053C-822437E47CB0}"/>
              </a:ext>
            </a:extLst>
          </p:cNvPr>
          <p:cNvSpPr txBox="1"/>
          <p:nvPr/>
        </p:nvSpPr>
        <p:spPr>
          <a:xfrm>
            <a:off x="10597806" y="2232656"/>
            <a:ext cx="1594194" cy="246790"/>
          </a:xfrm>
          <a:prstGeom prst="rect">
            <a:avLst/>
          </a:prstGeom>
          <a:solidFill>
            <a:srgbClr val="FF000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/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de-CH" sz="1400" dirty="0">
                <a:solidFill>
                  <a:schemeClr val="tx1"/>
                </a:solidFill>
              </a:rPr>
              <a:t>Anhang 2</a:t>
            </a: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B872D1A7-72E1-DAAC-E034-766113A8202A}"/>
              </a:ext>
            </a:extLst>
          </p:cNvPr>
          <p:cNvSpPr/>
          <p:nvPr/>
        </p:nvSpPr>
        <p:spPr>
          <a:xfrm>
            <a:off x="3323331" y="2356051"/>
            <a:ext cx="7133005" cy="1687138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57D48DF8-98AE-6C5E-EA4C-8D2ADEF1D637}"/>
              </a:ext>
            </a:extLst>
          </p:cNvPr>
          <p:cNvSpPr/>
          <p:nvPr/>
        </p:nvSpPr>
        <p:spPr>
          <a:xfrm>
            <a:off x="2117096" y="4035528"/>
            <a:ext cx="1206235" cy="1687138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7965F438-E358-595A-433F-A47F20B02AC1}"/>
              </a:ext>
            </a:extLst>
          </p:cNvPr>
          <p:cNvSpPr txBox="1"/>
          <p:nvPr/>
        </p:nvSpPr>
        <p:spPr>
          <a:xfrm>
            <a:off x="10456336" y="3781579"/>
            <a:ext cx="878686" cy="26161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1050" b="1"/>
            </a:lvl1pPr>
          </a:lstStyle>
          <a:p>
            <a:r>
              <a:rPr lang="de-CH" dirty="0"/>
              <a:t>1. Lehrjahr</a:t>
            </a:r>
          </a:p>
        </p:txBody>
      </p:sp>
      <p:sp>
        <p:nvSpPr>
          <p:cNvPr id="35" name="Rechteck 34">
            <a:extLst>
              <a:ext uri="{FF2B5EF4-FFF2-40B4-BE49-F238E27FC236}">
                <a16:creationId xmlns:a16="http://schemas.microsoft.com/office/drawing/2014/main" id="{785FEAE3-7E42-CC44-8DAB-036BFD8833A7}"/>
              </a:ext>
            </a:extLst>
          </p:cNvPr>
          <p:cNvSpPr/>
          <p:nvPr/>
        </p:nvSpPr>
        <p:spPr>
          <a:xfrm>
            <a:off x="4477365" y="2363035"/>
            <a:ext cx="2412469" cy="1649632"/>
          </a:xfrm>
          <a:prstGeom prst="rect">
            <a:avLst/>
          </a:prstGeom>
          <a:solidFill>
            <a:srgbClr val="92D05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364F5038-5727-C8AA-C9E5-7BD7426512D8}"/>
              </a:ext>
            </a:extLst>
          </p:cNvPr>
          <p:cNvSpPr txBox="1"/>
          <p:nvPr/>
        </p:nvSpPr>
        <p:spPr>
          <a:xfrm>
            <a:off x="7626699" y="1612531"/>
            <a:ext cx="1594194" cy="246790"/>
          </a:xfrm>
          <a:prstGeom prst="rect">
            <a:avLst/>
          </a:prstGeom>
          <a:solidFill>
            <a:srgbClr val="92D05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/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de-CH" sz="1400" dirty="0">
                <a:solidFill>
                  <a:schemeClr val="tx1"/>
                </a:solidFill>
              </a:rPr>
              <a:t>Auftrag</a:t>
            </a:r>
          </a:p>
        </p:txBody>
      </p:sp>
      <p:cxnSp>
        <p:nvCxnSpPr>
          <p:cNvPr id="39" name="Gerader Verbinder 38">
            <a:extLst>
              <a:ext uri="{FF2B5EF4-FFF2-40B4-BE49-F238E27FC236}">
                <a16:creationId xmlns:a16="http://schemas.microsoft.com/office/drawing/2014/main" id="{DC8C3EEC-47AC-6AD8-E061-089580EFE615}"/>
              </a:ext>
            </a:extLst>
          </p:cNvPr>
          <p:cNvCxnSpPr>
            <a:cxnSpLocks/>
            <a:stCxn id="38" idx="1"/>
          </p:cNvCxnSpPr>
          <p:nvPr/>
        </p:nvCxnSpPr>
        <p:spPr>
          <a:xfrm flipH="1">
            <a:off x="5646569" y="1735926"/>
            <a:ext cx="1980130" cy="881735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hteck 40">
            <a:extLst>
              <a:ext uri="{FF2B5EF4-FFF2-40B4-BE49-F238E27FC236}">
                <a16:creationId xmlns:a16="http://schemas.microsoft.com/office/drawing/2014/main" id="{31D1C683-C7CB-301E-E1C1-63CFBD75AA15}"/>
              </a:ext>
            </a:extLst>
          </p:cNvPr>
          <p:cNvSpPr/>
          <p:nvPr/>
        </p:nvSpPr>
        <p:spPr>
          <a:xfrm>
            <a:off x="3359435" y="2384209"/>
            <a:ext cx="1140922" cy="1649632"/>
          </a:xfrm>
          <a:prstGeom prst="rect">
            <a:avLst/>
          </a:prstGeom>
          <a:solidFill>
            <a:srgbClr val="00B0F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42" name="Textfeld 41">
            <a:extLst>
              <a:ext uri="{FF2B5EF4-FFF2-40B4-BE49-F238E27FC236}">
                <a16:creationId xmlns:a16="http://schemas.microsoft.com/office/drawing/2014/main" id="{667CE5CF-9244-6538-BBD2-4BA3B60838C4}"/>
              </a:ext>
            </a:extLst>
          </p:cNvPr>
          <p:cNvSpPr txBox="1"/>
          <p:nvPr/>
        </p:nvSpPr>
        <p:spPr>
          <a:xfrm>
            <a:off x="5809968" y="1685863"/>
            <a:ext cx="1341037" cy="276968"/>
          </a:xfrm>
          <a:prstGeom prst="rect">
            <a:avLst/>
          </a:prstGeom>
          <a:solidFill>
            <a:srgbClr val="00B0F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/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de-CH" sz="1400" dirty="0">
                <a:solidFill>
                  <a:schemeClr val="tx1"/>
                </a:solidFill>
              </a:rPr>
              <a:t>Ausgangslage</a:t>
            </a:r>
            <a:endParaRPr lang="de-CH" dirty="0">
              <a:solidFill>
                <a:schemeClr val="tx1"/>
              </a:solidFill>
            </a:endParaRPr>
          </a:p>
        </p:txBody>
      </p:sp>
      <p:cxnSp>
        <p:nvCxnSpPr>
          <p:cNvPr id="43" name="Gerader Verbinder 42">
            <a:extLst>
              <a:ext uri="{FF2B5EF4-FFF2-40B4-BE49-F238E27FC236}">
                <a16:creationId xmlns:a16="http://schemas.microsoft.com/office/drawing/2014/main" id="{DC5A050B-F150-C4DD-EA33-9E1A24E6FAAF}"/>
              </a:ext>
            </a:extLst>
          </p:cNvPr>
          <p:cNvCxnSpPr>
            <a:cxnSpLocks/>
            <a:stCxn id="42" idx="1"/>
          </p:cNvCxnSpPr>
          <p:nvPr/>
        </p:nvCxnSpPr>
        <p:spPr>
          <a:xfrm flipH="1">
            <a:off x="3966759" y="1824347"/>
            <a:ext cx="1843209" cy="733973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feld 6">
            <a:extLst>
              <a:ext uri="{FF2B5EF4-FFF2-40B4-BE49-F238E27FC236}">
                <a16:creationId xmlns:a16="http://schemas.microsoft.com/office/drawing/2014/main" id="{E9E79646-76FF-35F2-0311-5886BF164E37}"/>
              </a:ext>
            </a:extLst>
          </p:cNvPr>
          <p:cNvSpPr txBox="1"/>
          <p:nvPr/>
        </p:nvSpPr>
        <p:spPr>
          <a:xfrm>
            <a:off x="976122" y="1135218"/>
            <a:ext cx="6092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1" dirty="0"/>
              <a:t>Beispiel: Praxisauftrag Energie Kabelzug 1. Lehrjahr</a:t>
            </a:r>
          </a:p>
        </p:txBody>
      </p:sp>
      <p:sp>
        <p:nvSpPr>
          <p:cNvPr id="55" name="Textfeld 54">
            <a:extLst>
              <a:ext uri="{FF2B5EF4-FFF2-40B4-BE49-F238E27FC236}">
                <a16:creationId xmlns:a16="http://schemas.microsoft.com/office/drawing/2014/main" id="{03C148D9-874B-C031-89A2-23BA328A487E}"/>
              </a:ext>
            </a:extLst>
          </p:cNvPr>
          <p:cNvSpPr txBox="1"/>
          <p:nvPr/>
        </p:nvSpPr>
        <p:spPr>
          <a:xfrm>
            <a:off x="7902397" y="1973238"/>
            <a:ext cx="1594194" cy="246790"/>
          </a:xfrm>
          <a:prstGeom prst="rect">
            <a:avLst/>
          </a:prstGeom>
          <a:solidFill>
            <a:schemeClr val="accent6">
              <a:lumMod val="75000"/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>
              <a:defRPr sz="1400">
                <a:solidFill>
                  <a:schemeClr val="tx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de-CH" dirty="0"/>
              <a:t>Dokumentation</a:t>
            </a:r>
          </a:p>
        </p:txBody>
      </p:sp>
      <p:cxnSp>
        <p:nvCxnSpPr>
          <p:cNvPr id="56" name="Gerader Verbinder 55">
            <a:extLst>
              <a:ext uri="{FF2B5EF4-FFF2-40B4-BE49-F238E27FC236}">
                <a16:creationId xmlns:a16="http://schemas.microsoft.com/office/drawing/2014/main" id="{4B88CFC7-DCD8-A971-DCEF-4F6EA3EA9E46}"/>
              </a:ext>
            </a:extLst>
          </p:cNvPr>
          <p:cNvCxnSpPr>
            <a:cxnSpLocks/>
            <a:stCxn id="55" idx="1"/>
          </p:cNvCxnSpPr>
          <p:nvPr/>
        </p:nvCxnSpPr>
        <p:spPr>
          <a:xfrm flipH="1">
            <a:off x="7542702" y="2096633"/>
            <a:ext cx="359695" cy="454769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hteck 60">
            <a:extLst>
              <a:ext uri="{FF2B5EF4-FFF2-40B4-BE49-F238E27FC236}">
                <a16:creationId xmlns:a16="http://schemas.microsoft.com/office/drawing/2014/main" id="{2D1109F2-C24E-5691-848A-D1A2B222AC9A}"/>
              </a:ext>
            </a:extLst>
          </p:cNvPr>
          <p:cNvSpPr/>
          <p:nvPr/>
        </p:nvSpPr>
        <p:spPr>
          <a:xfrm>
            <a:off x="6896679" y="2384209"/>
            <a:ext cx="1202605" cy="1649632"/>
          </a:xfrm>
          <a:prstGeom prst="rect">
            <a:avLst/>
          </a:prstGeom>
          <a:solidFill>
            <a:schemeClr val="accent6">
              <a:lumMod val="75000"/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400">
              <a:solidFill>
                <a:schemeClr val="tx1"/>
              </a:solidFill>
            </a:endParaRPr>
          </a:p>
        </p:txBody>
      </p:sp>
      <p:sp>
        <p:nvSpPr>
          <p:cNvPr id="68" name="Rechteck 67">
            <a:extLst>
              <a:ext uri="{FF2B5EF4-FFF2-40B4-BE49-F238E27FC236}">
                <a16:creationId xmlns:a16="http://schemas.microsoft.com/office/drawing/2014/main" id="{982C7DB2-22C8-20FA-11B6-24FDBDC12703}"/>
              </a:ext>
            </a:extLst>
          </p:cNvPr>
          <p:cNvSpPr/>
          <p:nvPr/>
        </p:nvSpPr>
        <p:spPr>
          <a:xfrm>
            <a:off x="2097568" y="4058111"/>
            <a:ext cx="1202605" cy="1649632"/>
          </a:xfrm>
          <a:prstGeom prst="rect">
            <a:avLst/>
          </a:prstGeom>
          <a:solidFill>
            <a:srgbClr val="CC6B0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400">
              <a:solidFill>
                <a:schemeClr val="tx1"/>
              </a:solidFill>
            </a:endParaRPr>
          </a:p>
        </p:txBody>
      </p:sp>
      <p:sp>
        <p:nvSpPr>
          <p:cNvPr id="69" name="Textfeld 68">
            <a:extLst>
              <a:ext uri="{FF2B5EF4-FFF2-40B4-BE49-F238E27FC236}">
                <a16:creationId xmlns:a16="http://schemas.microsoft.com/office/drawing/2014/main" id="{2D7B5E80-7BFB-899F-0C55-7FC49EB8A2E4}"/>
              </a:ext>
            </a:extLst>
          </p:cNvPr>
          <p:cNvSpPr txBox="1"/>
          <p:nvPr/>
        </p:nvSpPr>
        <p:spPr>
          <a:xfrm>
            <a:off x="159539" y="4488546"/>
            <a:ext cx="1594194" cy="508299"/>
          </a:xfrm>
          <a:prstGeom prst="rect">
            <a:avLst/>
          </a:prstGeom>
          <a:solidFill>
            <a:srgbClr val="CC6B0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>
              <a:defRPr sz="1400">
                <a:solidFill>
                  <a:schemeClr val="tx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de-CH" dirty="0"/>
              <a:t>Hinweise zum Anhang 2</a:t>
            </a:r>
          </a:p>
        </p:txBody>
      </p:sp>
      <p:cxnSp>
        <p:nvCxnSpPr>
          <p:cNvPr id="72" name="Gerader Verbinder 71">
            <a:extLst>
              <a:ext uri="{FF2B5EF4-FFF2-40B4-BE49-F238E27FC236}">
                <a16:creationId xmlns:a16="http://schemas.microsoft.com/office/drawing/2014/main" id="{EF9A262B-BCA2-A287-C8EF-40F9FE564DB1}"/>
              </a:ext>
            </a:extLst>
          </p:cNvPr>
          <p:cNvCxnSpPr>
            <a:cxnSpLocks/>
            <a:stCxn id="69" idx="3"/>
          </p:cNvCxnSpPr>
          <p:nvPr/>
        </p:nvCxnSpPr>
        <p:spPr>
          <a:xfrm flipV="1">
            <a:off x="1753733" y="4693792"/>
            <a:ext cx="945137" cy="48904"/>
          </a:xfrm>
          <a:prstGeom prst="line">
            <a:avLst/>
          </a:prstGeom>
          <a:ln w="28575">
            <a:solidFill>
              <a:srgbClr val="CC6B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E09FF60E-8B64-E154-16D1-10021272F7B4}"/>
              </a:ext>
            </a:extLst>
          </p:cNvPr>
          <p:cNvCxnSpPr>
            <a:cxnSpLocks/>
            <a:stCxn id="16" idx="1"/>
          </p:cNvCxnSpPr>
          <p:nvPr/>
        </p:nvCxnSpPr>
        <p:spPr>
          <a:xfrm flipH="1">
            <a:off x="9220893" y="2356051"/>
            <a:ext cx="1376913" cy="26161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661CF3E-AA76-83A5-884A-D5001C306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12.07.2023</a:t>
            </a:r>
            <a:endParaRPr lang="de-CH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1B87DBC-6574-DFD3-07ED-A6E8D4E8B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3DBBF-17C4-49A5-95EA-AE430A4607C7}" type="slidenum">
              <a:rPr lang="de-CH" smtClean="0"/>
              <a:t>35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22237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5" grpId="0" animBg="1"/>
      <p:bldP spid="16" grpId="0" animBg="1"/>
      <p:bldP spid="35" grpId="0" animBg="1"/>
      <p:bldP spid="38" grpId="0" animBg="1"/>
      <p:bldP spid="41" grpId="0" animBg="1"/>
      <p:bldP spid="42" grpId="0" animBg="1"/>
      <p:bldP spid="55" grpId="0" animBg="1"/>
      <p:bldP spid="6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FE992B-D7BB-4C9B-A6E6-3A101D585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8" y="168965"/>
            <a:ext cx="10445922" cy="721957"/>
          </a:xfrm>
        </p:spPr>
        <p:txBody>
          <a:bodyPr/>
          <a:lstStyle/>
          <a:p>
            <a:br>
              <a:rPr lang="de-CH" dirty="0"/>
            </a:br>
            <a:r>
              <a:rPr lang="de-CH" dirty="0"/>
              <a:t>Praxisaufträge Betriebe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E9E79646-76FF-35F2-0311-5886BF164E37}"/>
              </a:ext>
            </a:extLst>
          </p:cNvPr>
          <p:cNvSpPr txBox="1"/>
          <p:nvPr/>
        </p:nvSpPr>
        <p:spPr>
          <a:xfrm>
            <a:off x="976122" y="1135218"/>
            <a:ext cx="6073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1" dirty="0"/>
              <a:t>Beispiel: Praxisauftrag Energie Kabelzug 1. Lehrjahr</a:t>
            </a:r>
          </a:p>
        </p:txBody>
      </p: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04C57BE7-9B31-96DE-DB94-23E378940808}"/>
              </a:ext>
            </a:extLst>
          </p:cNvPr>
          <p:cNvGrpSpPr/>
          <p:nvPr/>
        </p:nvGrpSpPr>
        <p:grpSpPr>
          <a:xfrm>
            <a:off x="301420" y="2217301"/>
            <a:ext cx="3897718" cy="1796014"/>
            <a:chOff x="851835" y="2309907"/>
            <a:chExt cx="4426633" cy="2238185"/>
          </a:xfrm>
        </p:grpSpPr>
        <p:pic>
          <p:nvPicPr>
            <p:cNvPr id="6" name="Grafik 5">
              <a:extLst>
                <a:ext uri="{FF2B5EF4-FFF2-40B4-BE49-F238E27FC236}">
                  <a16:creationId xmlns:a16="http://schemas.microsoft.com/office/drawing/2014/main" id="{9121310F-E07A-BB0F-DC3B-D2798184BD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51835" y="2309907"/>
              <a:ext cx="4426633" cy="2238185"/>
            </a:xfrm>
            <a:prstGeom prst="rect">
              <a:avLst/>
            </a:prstGeom>
          </p:spPr>
        </p:pic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CBC13F5B-B158-FF5C-6272-A0A5324FBA6E}"/>
                </a:ext>
              </a:extLst>
            </p:cNvPr>
            <p:cNvSpPr/>
            <p:nvPr/>
          </p:nvSpPr>
          <p:spPr>
            <a:xfrm>
              <a:off x="851835" y="2309908"/>
              <a:ext cx="4350480" cy="2238184"/>
            </a:xfrm>
            <a:prstGeom prst="rect">
              <a:avLst/>
            </a:prstGeom>
            <a:solidFill>
              <a:srgbClr val="CC6B00">
                <a:alpha val="3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 sz="1400">
                <a:solidFill>
                  <a:schemeClr val="tx1"/>
                </a:solidFill>
              </a:endParaRPr>
            </a:p>
          </p:txBody>
        </p:sp>
      </p:grpSp>
      <p:sp>
        <p:nvSpPr>
          <p:cNvPr id="9" name="Textfeld 8">
            <a:extLst>
              <a:ext uri="{FF2B5EF4-FFF2-40B4-BE49-F238E27FC236}">
                <a16:creationId xmlns:a16="http://schemas.microsoft.com/office/drawing/2014/main" id="{F13B435C-B834-49FA-7275-5DA10325B8A9}"/>
              </a:ext>
            </a:extLst>
          </p:cNvPr>
          <p:cNvSpPr txBox="1"/>
          <p:nvPr/>
        </p:nvSpPr>
        <p:spPr>
          <a:xfrm>
            <a:off x="1419655" y="1603673"/>
            <a:ext cx="1594194" cy="508299"/>
          </a:xfrm>
          <a:prstGeom prst="rect">
            <a:avLst/>
          </a:prstGeom>
          <a:solidFill>
            <a:srgbClr val="CC6B0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>
              <a:defRPr sz="1400">
                <a:solidFill>
                  <a:schemeClr val="tx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de-CH" dirty="0"/>
              <a:t>Hinweise zum Anhang 2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BD1051EF-F845-1746-1E26-80F5DFEBB4B6}"/>
              </a:ext>
            </a:extLst>
          </p:cNvPr>
          <p:cNvSpPr txBox="1">
            <a:spLocks/>
          </p:cNvSpPr>
          <p:nvPr/>
        </p:nvSpPr>
        <p:spPr>
          <a:xfrm>
            <a:off x="4199138" y="1504550"/>
            <a:ext cx="7127675" cy="4841529"/>
          </a:xfrm>
          <a:prstGeom prst="rect">
            <a:avLst/>
          </a:prstGeom>
        </p:spPr>
        <p:txBody>
          <a:bodyPr>
            <a:normAutofit/>
          </a:bodyPr>
          <a:lstStyle>
            <a:lvl1pPr marL="357188" indent="-357188" algn="l" defTabSz="914400" rtl="0" eaLnBrk="1" latinLnBrk="0" hangingPunct="1">
              <a:lnSpc>
                <a:spcPct val="100000"/>
              </a:lnSpc>
              <a:spcBef>
                <a:spcPts val="48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5475" indent="-268288" algn="l" defTabSz="914400" rtl="0" eaLnBrk="1" latinLnBrk="0" hangingPunct="1">
              <a:lnSpc>
                <a:spcPct val="100000"/>
              </a:lnSpc>
              <a:spcBef>
                <a:spcPts val="48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3763" indent="-268288" algn="l" defTabSz="914400" rtl="0" eaLnBrk="1" latinLnBrk="0" hangingPunct="1">
              <a:lnSpc>
                <a:spcPct val="100000"/>
              </a:lnSpc>
              <a:spcBef>
                <a:spcPts val="48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3638" indent="-269875" algn="l" defTabSz="914400" rtl="0" eaLnBrk="1" latinLnBrk="0" hangingPunct="1">
              <a:lnSpc>
                <a:spcPct val="100000"/>
              </a:lnSpc>
              <a:spcBef>
                <a:spcPts val="48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1925" indent="-268288" algn="l" defTabSz="914400" rtl="0" eaLnBrk="1" latinLnBrk="0" hangingPunct="1">
              <a:lnSpc>
                <a:spcPct val="100000"/>
              </a:lnSpc>
              <a:spcBef>
                <a:spcPts val="48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300"/>
              </a:spcBef>
              <a:spcAft>
                <a:spcPts val="600"/>
              </a:spcAft>
            </a:pPr>
            <a:r>
              <a:rPr lang="de-CH" sz="1400" spc="2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Lernende unter 18 Jahren sind durch die Jugendarbeitsschutzverordnung vor der Ausführung </a:t>
            </a:r>
            <a:r>
              <a:rPr lang="de-CH" sz="1400" b="1" spc="2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gefährlicher Arbeiten </a:t>
            </a:r>
            <a:r>
              <a:rPr lang="de-CH" sz="1400" spc="2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geschützt. </a:t>
            </a:r>
          </a:p>
          <a:p>
            <a:pPr>
              <a:lnSpc>
                <a:spcPct val="150000"/>
              </a:lnSpc>
              <a:spcBef>
                <a:spcPts val="300"/>
              </a:spcBef>
              <a:spcAft>
                <a:spcPts val="600"/>
              </a:spcAft>
            </a:pPr>
            <a:r>
              <a:rPr lang="de-CH" sz="1400" spc="2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Durch die begleitenden Massnahmen zu den gefährlichen Arbeiten, welche im Anhang 2 des Bildungsplanes definiert sind, werden die Jugendlichen für die Gefahren sensibilisiert und lernen diese richtig einzuschätzen. </a:t>
            </a:r>
            <a:r>
              <a:rPr lang="de-CH" sz="1400" b="1" spc="2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Berufsbildner:innen</a:t>
            </a:r>
            <a:r>
              <a:rPr lang="de-CH" sz="1400" b="1" spc="2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oder </a:t>
            </a:r>
            <a:r>
              <a:rPr lang="de-CH" sz="1400" b="1" spc="2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Praxisbildner:innen</a:t>
            </a:r>
            <a:r>
              <a:rPr lang="de-CH" sz="1400" b="1" spc="2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sind in der Pflicht ihre Lernenden entsprechend zu instruieren. </a:t>
            </a:r>
          </a:p>
          <a:p>
            <a:pPr>
              <a:lnSpc>
                <a:spcPct val="150000"/>
              </a:lnSpc>
              <a:spcBef>
                <a:spcPts val="300"/>
              </a:spcBef>
              <a:spcAft>
                <a:spcPts val="600"/>
              </a:spcAft>
            </a:pPr>
            <a:r>
              <a:rPr lang="de-CH" sz="1400" spc="2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Die Lernenden müssen </a:t>
            </a:r>
            <a:r>
              <a:rPr lang="de-CH" sz="1400" b="1" spc="2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vorgängig Sicherheitsinstruktionen zu Tätigkeiten erhalten, die sie im Betrieb auch tatsächlich ausführen </a:t>
            </a:r>
            <a:r>
              <a:rPr lang="de-CH" sz="1400" spc="2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und nicht generell zu allen Tätigkeiten, die im Anhang 2 aufgeführt sind. </a:t>
            </a:r>
          </a:p>
          <a:p>
            <a:pPr>
              <a:lnSpc>
                <a:spcPct val="150000"/>
              </a:lnSpc>
              <a:spcBef>
                <a:spcPts val="300"/>
              </a:spcBef>
              <a:spcAft>
                <a:spcPts val="600"/>
              </a:spcAft>
            </a:pPr>
            <a:r>
              <a:rPr lang="de-CH" sz="1400" spc="2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In den betrieblichen Praxisaufträgen der Schwerpunkte «Energie» und «Telekommunikation» ist jeweils aufgelistet, welche gefährlichen Arbeiten aus dem Anhang 2 für den Auftrag relevant sein könnten</a:t>
            </a:r>
            <a:r>
              <a:rPr lang="de-CH" sz="1400" spc="20" dirty="0"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CH" sz="1400" spc="2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E3355AF0-2C91-E62C-D21D-17389AF0A3AB}"/>
              </a:ext>
            </a:extLst>
          </p:cNvPr>
          <p:cNvSpPr txBox="1"/>
          <p:nvPr/>
        </p:nvSpPr>
        <p:spPr>
          <a:xfrm>
            <a:off x="638967" y="5830213"/>
            <a:ext cx="3155570" cy="430887"/>
          </a:xfrm>
          <a:prstGeom prst="rect">
            <a:avLst/>
          </a:prstGeom>
          <a:solidFill>
            <a:srgbClr val="ADC9E5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CH" sz="1100" spc="2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Download unter: </a:t>
            </a:r>
            <a:r>
              <a:rPr lang="de-CH" sz="1100" spc="2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hlinkClick r:id="rId4"/>
              </a:rPr>
              <a:t>www.netzelektriker.ch/hilfsmittel</a:t>
            </a:r>
            <a:endParaRPr lang="de-CH" sz="1400"/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C58398F1-C947-237D-4E63-DEC82105CD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8488" y="4335894"/>
            <a:ext cx="1276528" cy="1171739"/>
          </a:xfrm>
          <a:prstGeom prst="rect">
            <a:avLst/>
          </a:prstGeom>
        </p:spPr>
      </p:pic>
      <p:sp>
        <p:nvSpPr>
          <p:cNvPr id="18" name="Rechteck 17">
            <a:extLst>
              <a:ext uri="{FF2B5EF4-FFF2-40B4-BE49-F238E27FC236}">
                <a16:creationId xmlns:a16="http://schemas.microsoft.com/office/drawing/2014/main" id="{A650E0F4-3CCB-7BC4-CF6B-B69B438A66EA}"/>
              </a:ext>
            </a:extLst>
          </p:cNvPr>
          <p:cNvSpPr/>
          <p:nvPr/>
        </p:nvSpPr>
        <p:spPr>
          <a:xfrm>
            <a:off x="1600381" y="4527612"/>
            <a:ext cx="1254635" cy="198454"/>
          </a:xfrm>
          <a:prstGeom prst="rect">
            <a:avLst/>
          </a:prstGeom>
          <a:solidFill>
            <a:srgbClr val="CC6B0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400">
              <a:solidFill>
                <a:schemeClr val="tx1"/>
              </a:solidFill>
            </a:endParaRP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E328D681-423D-2DCA-0A76-43929A59A2A2}"/>
              </a:ext>
            </a:extLst>
          </p:cNvPr>
          <p:cNvSpPr/>
          <p:nvPr/>
        </p:nvSpPr>
        <p:spPr>
          <a:xfrm>
            <a:off x="1578488" y="5079685"/>
            <a:ext cx="1254635" cy="335693"/>
          </a:xfrm>
          <a:prstGeom prst="rect">
            <a:avLst/>
          </a:prstGeom>
          <a:solidFill>
            <a:srgbClr val="CC6B0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400">
              <a:solidFill>
                <a:schemeClr val="tx1"/>
              </a:solidFill>
            </a:endParaRP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7B7ED35-37DD-B071-E450-97CC0BB48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12.07.2023</a:t>
            </a:r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A211756-3A7F-B4B1-67A1-ED3CBDF18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e-CH"/>
              <a:t>Trägerschaft BBNE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9F4EC0C-0E1A-92A6-01D2-B22695953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3DBBF-17C4-49A5-95EA-AE430A4607C7}" type="slidenum">
              <a:rPr lang="de-CH" smtClean="0"/>
              <a:t>36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75724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FE992B-D7BB-4C9B-A6E6-3A101D585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8" y="168965"/>
            <a:ext cx="10445922" cy="721957"/>
          </a:xfrm>
        </p:spPr>
        <p:txBody>
          <a:bodyPr/>
          <a:lstStyle/>
          <a:p>
            <a:br>
              <a:rPr lang="de-CH" dirty="0"/>
            </a:br>
            <a:r>
              <a:rPr lang="de-CH" dirty="0"/>
              <a:t>Praxisaufträge Betriebe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52FC318-D6E4-4702-A9EC-94978DBF1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e-CH"/>
              <a:t>Trägerschaft BBNE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1C52BEC4-6E9A-E613-857C-3D5A9B0546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4529" y="1671906"/>
            <a:ext cx="8315261" cy="5024209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D18F38BE-9DFF-88AA-9592-18AF1AB164C7}"/>
              </a:ext>
            </a:extLst>
          </p:cNvPr>
          <p:cNvSpPr/>
          <p:nvPr/>
        </p:nvSpPr>
        <p:spPr>
          <a:xfrm>
            <a:off x="1944529" y="1702428"/>
            <a:ext cx="1140922" cy="1649632"/>
          </a:xfrm>
          <a:prstGeom prst="rect">
            <a:avLst/>
          </a:prstGeom>
          <a:solidFill>
            <a:srgbClr val="FFF258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7E74DF27-2B1C-68EA-6E4A-4896E08C1735}"/>
              </a:ext>
            </a:extLst>
          </p:cNvPr>
          <p:cNvSpPr txBox="1"/>
          <p:nvPr/>
        </p:nvSpPr>
        <p:spPr>
          <a:xfrm>
            <a:off x="415960" y="1872056"/>
            <a:ext cx="914914" cy="276968"/>
          </a:xfrm>
          <a:prstGeom prst="rect">
            <a:avLst/>
          </a:prstGeom>
          <a:solidFill>
            <a:srgbClr val="FFF258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de-CH" sz="1400" dirty="0">
                <a:solidFill>
                  <a:schemeClr val="tx1"/>
                </a:solidFill>
              </a:rPr>
              <a:t>Titelblatt</a:t>
            </a:r>
            <a:endParaRPr lang="de-CH" sz="2000" dirty="0">
              <a:solidFill>
                <a:schemeClr val="tx1"/>
              </a:solidFill>
            </a:endParaRPr>
          </a:p>
        </p:txBody>
      </p: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6792A217-9835-FC44-9983-A66BBCD61712}"/>
              </a:ext>
            </a:extLst>
          </p:cNvPr>
          <p:cNvCxnSpPr>
            <a:cxnSpLocks/>
            <a:stCxn id="9" idx="3"/>
          </p:cNvCxnSpPr>
          <p:nvPr/>
        </p:nvCxnSpPr>
        <p:spPr>
          <a:xfrm>
            <a:off x="1330874" y="2010540"/>
            <a:ext cx="1066845" cy="387865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hteck 14">
            <a:extLst>
              <a:ext uri="{FF2B5EF4-FFF2-40B4-BE49-F238E27FC236}">
                <a16:creationId xmlns:a16="http://schemas.microsoft.com/office/drawing/2014/main" id="{FEB3C61B-7519-3D62-D80C-735F91054CA1}"/>
              </a:ext>
            </a:extLst>
          </p:cNvPr>
          <p:cNvSpPr/>
          <p:nvPr/>
        </p:nvSpPr>
        <p:spPr>
          <a:xfrm>
            <a:off x="7902739" y="1702428"/>
            <a:ext cx="2357050" cy="1649632"/>
          </a:xfrm>
          <a:prstGeom prst="rect">
            <a:avLst/>
          </a:prstGeom>
          <a:solidFill>
            <a:srgbClr val="FF000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BAF375AD-E1C4-6ED4-053C-822437E47CB0}"/>
              </a:ext>
            </a:extLst>
          </p:cNvPr>
          <p:cNvSpPr txBox="1"/>
          <p:nvPr/>
        </p:nvSpPr>
        <p:spPr>
          <a:xfrm>
            <a:off x="10401259" y="1541527"/>
            <a:ext cx="1594194" cy="246790"/>
          </a:xfrm>
          <a:prstGeom prst="rect">
            <a:avLst/>
          </a:prstGeom>
          <a:solidFill>
            <a:srgbClr val="FF000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/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de-CH" sz="1400" dirty="0">
                <a:solidFill>
                  <a:schemeClr val="tx1"/>
                </a:solidFill>
              </a:rPr>
              <a:t>Anhang 2</a:t>
            </a: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B872D1A7-72E1-DAAC-E034-766113A8202A}"/>
              </a:ext>
            </a:extLst>
          </p:cNvPr>
          <p:cNvSpPr/>
          <p:nvPr/>
        </p:nvSpPr>
        <p:spPr>
          <a:xfrm>
            <a:off x="3126784" y="1664922"/>
            <a:ext cx="7133005" cy="1687138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57D48DF8-98AE-6C5E-EA4C-8D2ADEF1D637}"/>
              </a:ext>
            </a:extLst>
          </p:cNvPr>
          <p:cNvSpPr/>
          <p:nvPr/>
        </p:nvSpPr>
        <p:spPr>
          <a:xfrm>
            <a:off x="1920549" y="3344399"/>
            <a:ext cx="1206235" cy="1687138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334422D0-A924-BD0C-35F9-0AC4B82E9548}"/>
              </a:ext>
            </a:extLst>
          </p:cNvPr>
          <p:cNvSpPr/>
          <p:nvPr/>
        </p:nvSpPr>
        <p:spPr>
          <a:xfrm>
            <a:off x="3150765" y="3375655"/>
            <a:ext cx="7133005" cy="1687138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54F0DAFE-2538-1D09-5CE4-0F4D8C6BF8BC}"/>
              </a:ext>
            </a:extLst>
          </p:cNvPr>
          <p:cNvSpPr/>
          <p:nvPr/>
        </p:nvSpPr>
        <p:spPr>
          <a:xfrm>
            <a:off x="1944530" y="5055132"/>
            <a:ext cx="1206235" cy="1687138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0" name="Rechteck 29">
            <a:extLst>
              <a:ext uri="{FF2B5EF4-FFF2-40B4-BE49-F238E27FC236}">
                <a16:creationId xmlns:a16="http://schemas.microsoft.com/office/drawing/2014/main" id="{F7877C4A-C8D5-ED00-67BA-2CE9327BF19D}"/>
              </a:ext>
            </a:extLst>
          </p:cNvPr>
          <p:cNvSpPr/>
          <p:nvPr/>
        </p:nvSpPr>
        <p:spPr>
          <a:xfrm>
            <a:off x="3197519" y="5093922"/>
            <a:ext cx="7133005" cy="1687138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7965F438-E358-595A-433F-A47F20B02AC1}"/>
              </a:ext>
            </a:extLst>
          </p:cNvPr>
          <p:cNvSpPr txBox="1"/>
          <p:nvPr/>
        </p:nvSpPr>
        <p:spPr>
          <a:xfrm>
            <a:off x="10259789" y="3090450"/>
            <a:ext cx="878686" cy="26161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1050" b="1"/>
            </a:lvl1pPr>
          </a:lstStyle>
          <a:p>
            <a:r>
              <a:rPr lang="de-CH" dirty="0"/>
              <a:t>1. Lehrjahr</a:t>
            </a: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BEF4F52C-B8FB-7E35-5905-2E6F366DD34D}"/>
              </a:ext>
            </a:extLst>
          </p:cNvPr>
          <p:cNvSpPr txBox="1"/>
          <p:nvPr/>
        </p:nvSpPr>
        <p:spPr>
          <a:xfrm>
            <a:off x="10318305" y="4769927"/>
            <a:ext cx="878686" cy="261610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1050" b="1"/>
            </a:lvl1pPr>
          </a:lstStyle>
          <a:p>
            <a:r>
              <a:rPr lang="de-CH" dirty="0"/>
              <a:t>2. Lehrjahr</a:t>
            </a: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5BF3A989-B2F2-4C49-A0F0-CD792868BD66}"/>
              </a:ext>
            </a:extLst>
          </p:cNvPr>
          <p:cNvSpPr txBox="1"/>
          <p:nvPr/>
        </p:nvSpPr>
        <p:spPr>
          <a:xfrm>
            <a:off x="10330524" y="6515351"/>
            <a:ext cx="878686" cy="26161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de-CH" sz="1050" b="1" dirty="0"/>
              <a:t>3. Lehrjahr</a:t>
            </a:r>
          </a:p>
        </p:txBody>
      </p:sp>
      <p:sp>
        <p:nvSpPr>
          <p:cNvPr id="35" name="Rechteck 34">
            <a:extLst>
              <a:ext uri="{FF2B5EF4-FFF2-40B4-BE49-F238E27FC236}">
                <a16:creationId xmlns:a16="http://schemas.microsoft.com/office/drawing/2014/main" id="{785FEAE3-7E42-CC44-8DAB-036BFD8833A7}"/>
              </a:ext>
            </a:extLst>
          </p:cNvPr>
          <p:cNvSpPr/>
          <p:nvPr/>
        </p:nvSpPr>
        <p:spPr>
          <a:xfrm>
            <a:off x="4280818" y="1671906"/>
            <a:ext cx="2412469" cy="1649632"/>
          </a:xfrm>
          <a:prstGeom prst="rect">
            <a:avLst/>
          </a:prstGeom>
          <a:solidFill>
            <a:srgbClr val="92D05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364F5038-5727-C8AA-C9E5-7BD7426512D8}"/>
              </a:ext>
            </a:extLst>
          </p:cNvPr>
          <p:cNvSpPr txBox="1"/>
          <p:nvPr/>
        </p:nvSpPr>
        <p:spPr>
          <a:xfrm>
            <a:off x="7430152" y="921402"/>
            <a:ext cx="1594194" cy="246790"/>
          </a:xfrm>
          <a:prstGeom prst="rect">
            <a:avLst/>
          </a:prstGeom>
          <a:solidFill>
            <a:srgbClr val="92D05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/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de-CH" sz="1400" dirty="0">
                <a:solidFill>
                  <a:schemeClr val="tx1"/>
                </a:solidFill>
              </a:rPr>
              <a:t>Auftrag</a:t>
            </a:r>
          </a:p>
        </p:txBody>
      </p:sp>
      <p:cxnSp>
        <p:nvCxnSpPr>
          <p:cNvPr id="39" name="Gerader Verbinder 38">
            <a:extLst>
              <a:ext uri="{FF2B5EF4-FFF2-40B4-BE49-F238E27FC236}">
                <a16:creationId xmlns:a16="http://schemas.microsoft.com/office/drawing/2014/main" id="{DC8C3EEC-47AC-6AD8-E061-089580EFE615}"/>
              </a:ext>
            </a:extLst>
          </p:cNvPr>
          <p:cNvCxnSpPr>
            <a:cxnSpLocks/>
            <a:stCxn id="38" idx="1"/>
          </p:cNvCxnSpPr>
          <p:nvPr/>
        </p:nvCxnSpPr>
        <p:spPr>
          <a:xfrm flipH="1">
            <a:off x="5450022" y="1044797"/>
            <a:ext cx="1980130" cy="881735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hteck 40">
            <a:extLst>
              <a:ext uri="{FF2B5EF4-FFF2-40B4-BE49-F238E27FC236}">
                <a16:creationId xmlns:a16="http://schemas.microsoft.com/office/drawing/2014/main" id="{31D1C683-C7CB-301E-E1C1-63CFBD75AA15}"/>
              </a:ext>
            </a:extLst>
          </p:cNvPr>
          <p:cNvSpPr/>
          <p:nvPr/>
        </p:nvSpPr>
        <p:spPr>
          <a:xfrm>
            <a:off x="3162888" y="1693080"/>
            <a:ext cx="1140922" cy="1649632"/>
          </a:xfrm>
          <a:prstGeom prst="rect">
            <a:avLst/>
          </a:prstGeom>
          <a:solidFill>
            <a:srgbClr val="00B0F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42" name="Textfeld 41">
            <a:extLst>
              <a:ext uri="{FF2B5EF4-FFF2-40B4-BE49-F238E27FC236}">
                <a16:creationId xmlns:a16="http://schemas.microsoft.com/office/drawing/2014/main" id="{667CE5CF-9244-6538-BBD2-4BA3B60838C4}"/>
              </a:ext>
            </a:extLst>
          </p:cNvPr>
          <p:cNvSpPr txBox="1"/>
          <p:nvPr/>
        </p:nvSpPr>
        <p:spPr>
          <a:xfrm>
            <a:off x="4854583" y="1353744"/>
            <a:ext cx="1341037" cy="276968"/>
          </a:xfrm>
          <a:prstGeom prst="rect">
            <a:avLst/>
          </a:prstGeom>
          <a:solidFill>
            <a:srgbClr val="00B0F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/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de-CH" sz="1400" dirty="0">
                <a:solidFill>
                  <a:schemeClr val="tx1"/>
                </a:solidFill>
              </a:rPr>
              <a:t>Ausgangslage</a:t>
            </a:r>
            <a:endParaRPr lang="de-CH" dirty="0">
              <a:solidFill>
                <a:schemeClr val="tx1"/>
              </a:solidFill>
            </a:endParaRPr>
          </a:p>
        </p:txBody>
      </p:sp>
      <p:cxnSp>
        <p:nvCxnSpPr>
          <p:cNvPr id="43" name="Gerader Verbinder 42">
            <a:extLst>
              <a:ext uri="{FF2B5EF4-FFF2-40B4-BE49-F238E27FC236}">
                <a16:creationId xmlns:a16="http://schemas.microsoft.com/office/drawing/2014/main" id="{DC5A050B-F150-C4DD-EA33-9E1A24E6FAAF}"/>
              </a:ext>
            </a:extLst>
          </p:cNvPr>
          <p:cNvCxnSpPr>
            <a:cxnSpLocks/>
            <a:stCxn id="42" idx="1"/>
          </p:cNvCxnSpPr>
          <p:nvPr/>
        </p:nvCxnSpPr>
        <p:spPr>
          <a:xfrm flipH="1">
            <a:off x="3716215" y="1492228"/>
            <a:ext cx="1138368" cy="433950"/>
          </a:xfrm>
          <a:prstGeom prst="line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feld 6">
            <a:extLst>
              <a:ext uri="{FF2B5EF4-FFF2-40B4-BE49-F238E27FC236}">
                <a16:creationId xmlns:a16="http://schemas.microsoft.com/office/drawing/2014/main" id="{E9E79646-76FF-35F2-0311-5886BF164E37}"/>
              </a:ext>
            </a:extLst>
          </p:cNvPr>
          <p:cNvSpPr txBox="1"/>
          <p:nvPr/>
        </p:nvSpPr>
        <p:spPr>
          <a:xfrm>
            <a:off x="916968" y="1058278"/>
            <a:ext cx="6371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1" dirty="0"/>
              <a:t>Beispiel: Praxisauftrag Energie Kabelzug 1.-3. Lehrjahr</a:t>
            </a:r>
          </a:p>
        </p:txBody>
      </p:sp>
      <p:sp>
        <p:nvSpPr>
          <p:cNvPr id="55" name="Textfeld 54">
            <a:extLst>
              <a:ext uri="{FF2B5EF4-FFF2-40B4-BE49-F238E27FC236}">
                <a16:creationId xmlns:a16="http://schemas.microsoft.com/office/drawing/2014/main" id="{03C148D9-874B-C031-89A2-23BA328A487E}"/>
              </a:ext>
            </a:extLst>
          </p:cNvPr>
          <p:cNvSpPr txBox="1"/>
          <p:nvPr/>
        </p:nvSpPr>
        <p:spPr>
          <a:xfrm>
            <a:off x="7705850" y="1282109"/>
            <a:ext cx="1594194" cy="246790"/>
          </a:xfrm>
          <a:prstGeom prst="rect">
            <a:avLst/>
          </a:prstGeom>
          <a:solidFill>
            <a:schemeClr val="accent6">
              <a:lumMod val="75000"/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>
              <a:defRPr sz="1400">
                <a:solidFill>
                  <a:schemeClr val="tx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de-CH" dirty="0"/>
              <a:t>Dokumentation</a:t>
            </a:r>
          </a:p>
        </p:txBody>
      </p:sp>
      <p:cxnSp>
        <p:nvCxnSpPr>
          <p:cNvPr id="56" name="Gerader Verbinder 55">
            <a:extLst>
              <a:ext uri="{FF2B5EF4-FFF2-40B4-BE49-F238E27FC236}">
                <a16:creationId xmlns:a16="http://schemas.microsoft.com/office/drawing/2014/main" id="{4B88CFC7-DCD8-A971-DCEF-4F6EA3EA9E46}"/>
              </a:ext>
            </a:extLst>
          </p:cNvPr>
          <p:cNvCxnSpPr>
            <a:cxnSpLocks/>
            <a:stCxn id="55" idx="1"/>
          </p:cNvCxnSpPr>
          <p:nvPr/>
        </p:nvCxnSpPr>
        <p:spPr>
          <a:xfrm flipH="1">
            <a:off x="7346155" y="1405504"/>
            <a:ext cx="359695" cy="454769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hteck 60">
            <a:extLst>
              <a:ext uri="{FF2B5EF4-FFF2-40B4-BE49-F238E27FC236}">
                <a16:creationId xmlns:a16="http://schemas.microsoft.com/office/drawing/2014/main" id="{2D1109F2-C24E-5691-848A-D1A2B222AC9A}"/>
              </a:ext>
            </a:extLst>
          </p:cNvPr>
          <p:cNvSpPr/>
          <p:nvPr/>
        </p:nvSpPr>
        <p:spPr>
          <a:xfrm>
            <a:off x="6700132" y="1693080"/>
            <a:ext cx="1202605" cy="1649632"/>
          </a:xfrm>
          <a:prstGeom prst="rect">
            <a:avLst/>
          </a:prstGeom>
          <a:solidFill>
            <a:schemeClr val="accent6">
              <a:lumMod val="75000"/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400">
              <a:solidFill>
                <a:schemeClr val="tx1"/>
              </a:solidFill>
            </a:endParaRPr>
          </a:p>
        </p:txBody>
      </p:sp>
      <p:sp>
        <p:nvSpPr>
          <p:cNvPr id="68" name="Rechteck 67">
            <a:extLst>
              <a:ext uri="{FF2B5EF4-FFF2-40B4-BE49-F238E27FC236}">
                <a16:creationId xmlns:a16="http://schemas.microsoft.com/office/drawing/2014/main" id="{982C7DB2-22C8-20FA-11B6-24FDBDC12703}"/>
              </a:ext>
            </a:extLst>
          </p:cNvPr>
          <p:cNvSpPr/>
          <p:nvPr/>
        </p:nvSpPr>
        <p:spPr>
          <a:xfrm>
            <a:off x="1901021" y="3366982"/>
            <a:ext cx="1202605" cy="1649632"/>
          </a:xfrm>
          <a:prstGeom prst="rect">
            <a:avLst/>
          </a:prstGeom>
          <a:solidFill>
            <a:srgbClr val="CC6B0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400">
              <a:solidFill>
                <a:schemeClr val="tx1"/>
              </a:solidFill>
            </a:endParaRPr>
          </a:p>
        </p:txBody>
      </p:sp>
      <p:sp>
        <p:nvSpPr>
          <p:cNvPr id="69" name="Textfeld 68">
            <a:extLst>
              <a:ext uri="{FF2B5EF4-FFF2-40B4-BE49-F238E27FC236}">
                <a16:creationId xmlns:a16="http://schemas.microsoft.com/office/drawing/2014/main" id="{2D7B5E80-7BFB-899F-0C55-7FC49EB8A2E4}"/>
              </a:ext>
            </a:extLst>
          </p:cNvPr>
          <p:cNvSpPr txBox="1"/>
          <p:nvPr/>
        </p:nvSpPr>
        <p:spPr>
          <a:xfrm>
            <a:off x="0" y="3797417"/>
            <a:ext cx="1594194" cy="508299"/>
          </a:xfrm>
          <a:prstGeom prst="rect">
            <a:avLst/>
          </a:prstGeom>
          <a:solidFill>
            <a:srgbClr val="CC6B00">
              <a:alpha val="3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algn="ctr">
              <a:defRPr sz="1400">
                <a:solidFill>
                  <a:schemeClr val="tx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de-CH" dirty="0"/>
              <a:t>Hinweise zum Anhang 2</a:t>
            </a:r>
          </a:p>
        </p:txBody>
      </p:sp>
      <p:cxnSp>
        <p:nvCxnSpPr>
          <p:cNvPr id="72" name="Gerader Verbinder 71">
            <a:extLst>
              <a:ext uri="{FF2B5EF4-FFF2-40B4-BE49-F238E27FC236}">
                <a16:creationId xmlns:a16="http://schemas.microsoft.com/office/drawing/2014/main" id="{EF9A262B-BCA2-A287-C8EF-40F9FE564DB1}"/>
              </a:ext>
            </a:extLst>
          </p:cNvPr>
          <p:cNvCxnSpPr>
            <a:cxnSpLocks/>
            <a:stCxn id="69" idx="3"/>
          </p:cNvCxnSpPr>
          <p:nvPr/>
        </p:nvCxnSpPr>
        <p:spPr>
          <a:xfrm flipV="1">
            <a:off x="1594194" y="3934990"/>
            <a:ext cx="920796" cy="116577"/>
          </a:xfrm>
          <a:prstGeom prst="line">
            <a:avLst/>
          </a:prstGeom>
          <a:ln w="28575">
            <a:solidFill>
              <a:srgbClr val="CC6B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E09FF60E-8B64-E154-16D1-10021272F7B4}"/>
              </a:ext>
            </a:extLst>
          </p:cNvPr>
          <p:cNvCxnSpPr>
            <a:cxnSpLocks/>
            <a:stCxn id="16" idx="1"/>
          </p:cNvCxnSpPr>
          <p:nvPr/>
        </p:nvCxnSpPr>
        <p:spPr>
          <a:xfrm flipH="1">
            <a:off x="9024346" y="1664922"/>
            <a:ext cx="1376913" cy="26161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161FE81-C978-FB13-C739-415DE8E4B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12.07.2023</a:t>
            </a:r>
            <a:endParaRPr lang="de-CH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8975D64-45B6-455F-D8A0-5E1A03098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3DBBF-17C4-49A5-95EA-AE430A4607C7}" type="slidenum">
              <a:rPr lang="de-CH" smtClean="0"/>
              <a:t>37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22288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5" grpId="0" animBg="1"/>
      <p:bldP spid="16" grpId="0" animBg="1"/>
      <p:bldP spid="35" grpId="2" animBg="1"/>
      <p:bldP spid="38" grpId="2" animBg="1"/>
      <p:bldP spid="41" grpId="2" animBg="1"/>
      <p:bldP spid="42" grpId="2" animBg="1"/>
      <p:bldP spid="55" grpId="2" animBg="1"/>
      <p:bldP spid="61" grpId="2" animBg="1"/>
      <p:bldP spid="68" grpId="0" animBg="1"/>
      <p:bldP spid="6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rafik 54">
            <a:extLst>
              <a:ext uri="{FF2B5EF4-FFF2-40B4-BE49-F238E27FC236}">
                <a16:creationId xmlns:a16="http://schemas.microsoft.com/office/drawing/2014/main" id="{45892486-AFD9-D03A-2B80-64FA7FAFB4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1396" y="4849917"/>
            <a:ext cx="3527485" cy="1355828"/>
          </a:xfrm>
          <a:prstGeom prst="rect">
            <a:avLst/>
          </a:prstGeom>
        </p:spPr>
      </p:pic>
      <p:pic>
        <p:nvPicPr>
          <p:cNvPr id="61" name="Grafik 60">
            <a:extLst>
              <a:ext uri="{FF2B5EF4-FFF2-40B4-BE49-F238E27FC236}">
                <a16:creationId xmlns:a16="http://schemas.microsoft.com/office/drawing/2014/main" id="{15D34437-C130-BB06-8F5C-38F24C89E3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5900" y="4837561"/>
            <a:ext cx="3576580" cy="1355828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BFE992B-D7BB-4C9B-A6E6-3A101D585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8" y="168965"/>
            <a:ext cx="10445922" cy="721957"/>
          </a:xfrm>
        </p:spPr>
        <p:txBody>
          <a:bodyPr/>
          <a:lstStyle/>
          <a:p>
            <a:r>
              <a:rPr lang="de-CH" dirty="0"/>
              <a:t>In der Praxis Berufsbildner – Praxisbildner – Lernende – </a:t>
            </a:r>
            <a:br>
              <a:rPr lang="de-CH" dirty="0"/>
            </a:br>
            <a:r>
              <a:rPr lang="de-CH" dirty="0"/>
              <a:t>überbetriebliche Kurse – Berufsfachschule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52FC318-D6E4-4702-A9EC-94978DBF1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e-CH" dirty="0"/>
              <a:t>Trägerschaft BBNE</a:t>
            </a:r>
          </a:p>
        </p:txBody>
      </p: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19FB6880-2C59-5BBE-4F84-A89024D6B579}"/>
              </a:ext>
            </a:extLst>
          </p:cNvPr>
          <p:cNvGrpSpPr/>
          <p:nvPr/>
        </p:nvGrpSpPr>
        <p:grpSpPr>
          <a:xfrm>
            <a:off x="6015603" y="1227146"/>
            <a:ext cx="2961109" cy="1224019"/>
            <a:chOff x="6015603" y="1227146"/>
            <a:chExt cx="2961109" cy="1224019"/>
          </a:xfrm>
        </p:grpSpPr>
        <p:pic>
          <p:nvPicPr>
            <p:cNvPr id="14" name="Grafik 13" descr="Büromitarbeiter Silhouette">
              <a:extLst>
                <a:ext uri="{FF2B5EF4-FFF2-40B4-BE49-F238E27FC236}">
                  <a16:creationId xmlns:a16="http://schemas.microsoft.com/office/drawing/2014/main" id="{878D4DEF-9CFB-E902-9685-DDFE440BA4A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015603" y="1227146"/>
              <a:ext cx="1224019" cy="1224019"/>
            </a:xfrm>
            <a:prstGeom prst="rect">
              <a:avLst/>
            </a:prstGeom>
          </p:spPr>
        </p:pic>
        <p:sp>
          <p:nvSpPr>
            <p:cNvPr id="32" name="Textfeld 31">
              <a:extLst>
                <a:ext uri="{FF2B5EF4-FFF2-40B4-BE49-F238E27FC236}">
                  <a16:creationId xmlns:a16="http://schemas.microsoft.com/office/drawing/2014/main" id="{F5F175A6-4272-0B41-95B0-5FEEA0B7BA21}"/>
                </a:ext>
              </a:extLst>
            </p:cNvPr>
            <p:cNvSpPr txBox="1"/>
            <p:nvPr/>
          </p:nvSpPr>
          <p:spPr>
            <a:xfrm>
              <a:off x="6949130" y="1273179"/>
              <a:ext cx="2027582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sz="1100" dirty="0" err="1"/>
                <a:t>Berufsbildner:in</a:t>
              </a:r>
              <a:r>
                <a:rPr lang="de-CH" sz="1100" dirty="0"/>
                <a:t> </a:t>
              </a:r>
              <a:r>
                <a:rPr lang="de-CH" sz="1100" b="1" dirty="0"/>
                <a:t>(BB)</a:t>
              </a:r>
            </a:p>
          </p:txBody>
        </p:sp>
      </p:grp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7DB695A2-6ACB-F674-9DB1-E12E50CF99BA}"/>
              </a:ext>
            </a:extLst>
          </p:cNvPr>
          <p:cNvGrpSpPr/>
          <p:nvPr/>
        </p:nvGrpSpPr>
        <p:grpSpPr>
          <a:xfrm>
            <a:off x="8528845" y="1875117"/>
            <a:ext cx="1659522" cy="1492470"/>
            <a:chOff x="8745758" y="2948347"/>
            <a:chExt cx="1659522" cy="1492470"/>
          </a:xfrm>
        </p:grpSpPr>
        <p:pic>
          <p:nvPicPr>
            <p:cNvPr id="23" name="Grafik 22" descr="Elektrikerin mit einfarbiger Füllung">
              <a:extLst>
                <a:ext uri="{FF2B5EF4-FFF2-40B4-BE49-F238E27FC236}">
                  <a16:creationId xmlns:a16="http://schemas.microsoft.com/office/drawing/2014/main" id="{92411C11-FDF8-AF5D-EFE5-81974595430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181261" y="3216798"/>
              <a:ext cx="1224019" cy="1224019"/>
            </a:xfrm>
            <a:prstGeom prst="rect">
              <a:avLst/>
            </a:prstGeom>
          </p:spPr>
        </p:pic>
        <p:pic>
          <p:nvPicPr>
            <p:cNvPr id="29" name="Grafik 28" descr="Elektriker Silhouette">
              <a:extLst>
                <a:ext uri="{FF2B5EF4-FFF2-40B4-BE49-F238E27FC236}">
                  <a16:creationId xmlns:a16="http://schemas.microsoft.com/office/drawing/2014/main" id="{ED7B80C4-FF12-AB24-8212-FF38B98B7DA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8745758" y="2948347"/>
              <a:ext cx="1224019" cy="1224019"/>
            </a:xfrm>
            <a:prstGeom prst="rect">
              <a:avLst/>
            </a:prstGeom>
          </p:spPr>
        </p:pic>
      </p:grpSp>
      <p:sp>
        <p:nvSpPr>
          <p:cNvPr id="33" name="Textfeld 32">
            <a:extLst>
              <a:ext uri="{FF2B5EF4-FFF2-40B4-BE49-F238E27FC236}">
                <a16:creationId xmlns:a16="http://schemas.microsoft.com/office/drawing/2014/main" id="{12A40B11-DC9E-FF6C-FD43-4DCADECC6AF2}"/>
              </a:ext>
            </a:extLst>
          </p:cNvPr>
          <p:cNvSpPr txBox="1"/>
          <p:nvPr/>
        </p:nvSpPr>
        <p:spPr>
          <a:xfrm>
            <a:off x="9974143" y="1892502"/>
            <a:ext cx="15274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100" dirty="0" err="1"/>
              <a:t>Praxisbildner:in</a:t>
            </a:r>
            <a:r>
              <a:rPr lang="de-CH" sz="1100" dirty="0"/>
              <a:t> </a:t>
            </a:r>
            <a:r>
              <a:rPr lang="de-CH" sz="1100" b="1" dirty="0"/>
              <a:t>(PB)</a:t>
            </a:r>
          </a:p>
        </p:txBody>
      </p: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0B5609DC-88F0-B56E-96EA-FE47B8FE0CFD}"/>
              </a:ext>
            </a:extLst>
          </p:cNvPr>
          <p:cNvGrpSpPr/>
          <p:nvPr/>
        </p:nvGrpSpPr>
        <p:grpSpPr>
          <a:xfrm>
            <a:off x="6031667" y="5084322"/>
            <a:ext cx="1566089" cy="1458022"/>
            <a:chOff x="6031667" y="5084322"/>
            <a:chExt cx="1566089" cy="1458022"/>
          </a:xfrm>
        </p:grpSpPr>
        <p:pic>
          <p:nvPicPr>
            <p:cNvPr id="16" name="Grafik 15" descr="Bauarbeiter mit einfarbiger Füllung">
              <a:extLst>
                <a:ext uri="{FF2B5EF4-FFF2-40B4-BE49-F238E27FC236}">
                  <a16:creationId xmlns:a16="http://schemas.microsoft.com/office/drawing/2014/main" id="{FF3031AF-D383-4972-29FA-875C41E5C8D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6373737" y="5318325"/>
              <a:ext cx="1224019" cy="1224019"/>
            </a:xfrm>
            <a:prstGeom prst="rect">
              <a:avLst/>
            </a:prstGeom>
          </p:spPr>
        </p:pic>
        <p:pic>
          <p:nvPicPr>
            <p:cNvPr id="21" name="Grafik 20" descr="Bauarbeiter Silhouette">
              <a:extLst>
                <a:ext uri="{FF2B5EF4-FFF2-40B4-BE49-F238E27FC236}">
                  <a16:creationId xmlns:a16="http://schemas.microsoft.com/office/drawing/2014/main" id="{DDBB819E-7310-8B05-4755-ABAA176F67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6031667" y="5084322"/>
              <a:ext cx="1224019" cy="1224019"/>
            </a:xfrm>
            <a:prstGeom prst="rect">
              <a:avLst/>
            </a:prstGeom>
          </p:spPr>
        </p:pic>
      </p:grpSp>
      <p:sp>
        <p:nvSpPr>
          <p:cNvPr id="34" name="Textfeld 33">
            <a:extLst>
              <a:ext uri="{FF2B5EF4-FFF2-40B4-BE49-F238E27FC236}">
                <a16:creationId xmlns:a16="http://schemas.microsoft.com/office/drawing/2014/main" id="{3D6F7997-DFB1-FDC6-6652-609377C96129}"/>
              </a:ext>
            </a:extLst>
          </p:cNvPr>
          <p:cNvSpPr txBox="1"/>
          <p:nvPr/>
        </p:nvSpPr>
        <p:spPr>
          <a:xfrm>
            <a:off x="7246774" y="5167488"/>
            <a:ext cx="10627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100" dirty="0"/>
              <a:t>Lernende </a:t>
            </a:r>
            <a:r>
              <a:rPr lang="de-CH" sz="1100" b="1" dirty="0"/>
              <a:t>(L)</a:t>
            </a:r>
          </a:p>
        </p:txBody>
      </p:sp>
      <p:cxnSp>
        <p:nvCxnSpPr>
          <p:cNvPr id="36" name="Gerade Verbindung mit Pfeil 35">
            <a:extLst>
              <a:ext uri="{FF2B5EF4-FFF2-40B4-BE49-F238E27FC236}">
                <a16:creationId xmlns:a16="http://schemas.microsoft.com/office/drawing/2014/main" id="{012AF5B7-34C9-1381-0257-526553E4F478}"/>
              </a:ext>
            </a:extLst>
          </p:cNvPr>
          <p:cNvCxnSpPr>
            <a:stCxn id="14" idx="2"/>
            <a:endCxn id="21" idx="0"/>
          </p:cNvCxnSpPr>
          <p:nvPr/>
        </p:nvCxnSpPr>
        <p:spPr>
          <a:xfrm>
            <a:off x="6627613" y="2451165"/>
            <a:ext cx="16064" cy="2633157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Gerade Verbindung mit Pfeil 40">
            <a:extLst>
              <a:ext uri="{FF2B5EF4-FFF2-40B4-BE49-F238E27FC236}">
                <a16:creationId xmlns:a16="http://schemas.microsoft.com/office/drawing/2014/main" id="{7636090E-1756-C1E1-FADA-6248B25DC52D}"/>
              </a:ext>
            </a:extLst>
          </p:cNvPr>
          <p:cNvCxnSpPr>
            <a:cxnSpLocks/>
            <a:endCxn id="29" idx="1"/>
          </p:cNvCxnSpPr>
          <p:nvPr/>
        </p:nvCxnSpPr>
        <p:spPr>
          <a:xfrm>
            <a:off x="6777778" y="2451165"/>
            <a:ext cx="1751067" cy="35962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Gerade Verbindung mit Pfeil 44">
            <a:extLst>
              <a:ext uri="{FF2B5EF4-FFF2-40B4-BE49-F238E27FC236}">
                <a16:creationId xmlns:a16="http://schemas.microsoft.com/office/drawing/2014/main" id="{C3EF6399-270D-49CA-774E-E062F469AF1D}"/>
              </a:ext>
            </a:extLst>
          </p:cNvPr>
          <p:cNvCxnSpPr>
            <a:cxnSpLocks/>
          </p:cNvCxnSpPr>
          <p:nvPr/>
        </p:nvCxnSpPr>
        <p:spPr>
          <a:xfrm flipH="1">
            <a:off x="6777778" y="2956423"/>
            <a:ext cx="1879940" cy="2127899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B341A402-E1AA-5BE0-5122-667669914C2E}"/>
              </a:ext>
            </a:extLst>
          </p:cNvPr>
          <p:cNvGrpSpPr/>
          <p:nvPr/>
        </p:nvGrpSpPr>
        <p:grpSpPr>
          <a:xfrm>
            <a:off x="1976771" y="4875883"/>
            <a:ext cx="2136914" cy="1244116"/>
            <a:chOff x="833150" y="4826675"/>
            <a:chExt cx="2136914" cy="1244116"/>
          </a:xfrm>
        </p:grpSpPr>
        <p:grpSp>
          <p:nvGrpSpPr>
            <p:cNvPr id="63" name="Gruppieren 62">
              <a:extLst>
                <a:ext uri="{FF2B5EF4-FFF2-40B4-BE49-F238E27FC236}">
                  <a16:creationId xmlns:a16="http://schemas.microsoft.com/office/drawing/2014/main" id="{5775F23E-95DD-E5E9-F79A-245EABEC2078}"/>
                </a:ext>
              </a:extLst>
            </p:cNvPr>
            <p:cNvGrpSpPr/>
            <p:nvPr/>
          </p:nvGrpSpPr>
          <p:grpSpPr>
            <a:xfrm>
              <a:off x="833150" y="4826675"/>
              <a:ext cx="1100642" cy="1244116"/>
              <a:chOff x="2457660" y="3246404"/>
              <a:chExt cx="1100642" cy="1244116"/>
            </a:xfrm>
          </p:grpSpPr>
          <p:pic>
            <p:nvPicPr>
              <p:cNvPr id="58" name="Grafik 57" descr="Schulgebäude Silhouette">
                <a:extLst>
                  <a:ext uri="{FF2B5EF4-FFF2-40B4-BE49-F238E27FC236}">
                    <a16:creationId xmlns:a16="http://schemas.microsoft.com/office/drawing/2014/main" id="{4BA1FB50-8305-084D-20E7-B1064F12E4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p:blipFill>
            <p:spPr>
              <a:xfrm>
                <a:off x="2617750" y="3246404"/>
                <a:ext cx="722800" cy="722800"/>
              </a:xfrm>
              <a:prstGeom prst="rect">
                <a:avLst/>
              </a:prstGeom>
            </p:spPr>
          </p:pic>
          <p:pic>
            <p:nvPicPr>
              <p:cNvPr id="60" name="Grafik 59" descr="Klassenzimmer mit einfarbiger Füllung">
                <a:extLst>
                  <a:ext uri="{FF2B5EF4-FFF2-40B4-BE49-F238E27FC236}">
                    <a16:creationId xmlns:a16="http://schemas.microsoft.com/office/drawing/2014/main" id="{D4E0B072-5864-4595-7EFA-2216703CE3D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8"/>
                  </a:ext>
                </a:extLst>
              </a:blip>
              <a:stretch>
                <a:fillRect/>
              </a:stretch>
            </p:blipFill>
            <p:spPr>
              <a:xfrm>
                <a:off x="2457660" y="3829243"/>
                <a:ext cx="661277" cy="661277"/>
              </a:xfrm>
              <a:prstGeom prst="rect">
                <a:avLst/>
              </a:prstGeom>
            </p:spPr>
          </p:pic>
          <p:pic>
            <p:nvPicPr>
              <p:cNvPr id="62" name="Grafik 61" descr="Bücher Silhouette">
                <a:extLst>
                  <a:ext uri="{FF2B5EF4-FFF2-40B4-BE49-F238E27FC236}">
                    <a16:creationId xmlns:a16="http://schemas.microsoft.com/office/drawing/2014/main" id="{F544D199-F9DD-C79A-94A3-5301DCE89CA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0"/>
                  </a:ext>
                </a:extLst>
              </a:blip>
              <a:stretch>
                <a:fillRect/>
              </a:stretch>
            </p:blipFill>
            <p:spPr>
              <a:xfrm>
                <a:off x="3029146" y="3829243"/>
                <a:ext cx="529156" cy="529156"/>
              </a:xfrm>
              <a:prstGeom prst="rect">
                <a:avLst/>
              </a:prstGeom>
            </p:spPr>
          </p:pic>
        </p:grpSp>
        <p:sp>
          <p:nvSpPr>
            <p:cNvPr id="64" name="Textfeld 63">
              <a:extLst>
                <a:ext uri="{FF2B5EF4-FFF2-40B4-BE49-F238E27FC236}">
                  <a16:creationId xmlns:a16="http://schemas.microsoft.com/office/drawing/2014/main" id="{9681FCDC-FD62-8658-3EAB-E2694BFCE229}"/>
                </a:ext>
              </a:extLst>
            </p:cNvPr>
            <p:cNvSpPr txBox="1"/>
            <p:nvPr/>
          </p:nvSpPr>
          <p:spPr>
            <a:xfrm>
              <a:off x="1644145" y="5101831"/>
              <a:ext cx="132591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sz="1100" dirty="0"/>
                <a:t>Berufsfachschule</a:t>
              </a:r>
            </a:p>
          </p:txBody>
        </p:sp>
      </p:grpSp>
      <p:cxnSp>
        <p:nvCxnSpPr>
          <p:cNvPr id="68" name="Gerade Verbindung mit Pfeil 67">
            <a:extLst>
              <a:ext uri="{FF2B5EF4-FFF2-40B4-BE49-F238E27FC236}">
                <a16:creationId xmlns:a16="http://schemas.microsoft.com/office/drawing/2014/main" id="{26046936-1F0C-0E31-EE13-C821EDAB3EEB}"/>
              </a:ext>
            </a:extLst>
          </p:cNvPr>
          <p:cNvCxnSpPr>
            <a:cxnSpLocks/>
            <a:endCxn id="21" idx="1"/>
          </p:cNvCxnSpPr>
          <p:nvPr/>
        </p:nvCxnSpPr>
        <p:spPr>
          <a:xfrm>
            <a:off x="3321264" y="5696331"/>
            <a:ext cx="2710403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F92A04C2-D440-AD5E-C7CD-63FE98E7259F}"/>
              </a:ext>
            </a:extLst>
          </p:cNvPr>
          <p:cNvGrpSpPr/>
          <p:nvPr/>
        </p:nvGrpSpPr>
        <p:grpSpPr>
          <a:xfrm>
            <a:off x="2285879" y="3400054"/>
            <a:ext cx="1500618" cy="792140"/>
            <a:chOff x="1142258" y="3350846"/>
            <a:chExt cx="1500618" cy="792140"/>
          </a:xfrm>
        </p:grpSpPr>
        <p:sp>
          <p:nvSpPr>
            <p:cNvPr id="7" name="Textfeld 6">
              <a:extLst>
                <a:ext uri="{FF2B5EF4-FFF2-40B4-BE49-F238E27FC236}">
                  <a16:creationId xmlns:a16="http://schemas.microsoft.com/office/drawing/2014/main" id="{CBE56FB8-275E-9470-79CC-8A4E6BCF839C}"/>
                </a:ext>
              </a:extLst>
            </p:cNvPr>
            <p:cNvSpPr txBox="1"/>
            <p:nvPr/>
          </p:nvSpPr>
          <p:spPr>
            <a:xfrm>
              <a:off x="2251429" y="3350846"/>
              <a:ext cx="39144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sz="1100" dirty="0"/>
                <a:t>ÜK</a:t>
              </a:r>
            </a:p>
          </p:txBody>
        </p:sp>
        <p:grpSp>
          <p:nvGrpSpPr>
            <p:cNvPr id="6" name="Gruppieren 5">
              <a:extLst>
                <a:ext uri="{FF2B5EF4-FFF2-40B4-BE49-F238E27FC236}">
                  <a16:creationId xmlns:a16="http://schemas.microsoft.com/office/drawing/2014/main" id="{F5E72671-D0C0-CB56-B415-C3B6CB47A652}"/>
                </a:ext>
              </a:extLst>
            </p:cNvPr>
            <p:cNvGrpSpPr/>
            <p:nvPr/>
          </p:nvGrpSpPr>
          <p:grpSpPr>
            <a:xfrm>
              <a:off x="1142258" y="3388883"/>
              <a:ext cx="1231155" cy="754103"/>
              <a:chOff x="1142258" y="3388883"/>
              <a:chExt cx="1231155" cy="754103"/>
            </a:xfrm>
          </p:grpSpPr>
          <p:pic>
            <p:nvPicPr>
              <p:cNvPr id="73" name="Grafik 72" descr="Strommast Silhouette">
                <a:extLst>
                  <a:ext uri="{FF2B5EF4-FFF2-40B4-BE49-F238E27FC236}">
                    <a16:creationId xmlns:a16="http://schemas.microsoft.com/office/drawing/2014/main" id="{4C7DECD9-86C5-8EC9-4444-C3659C89C59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2"/>
                  </a:ext>
                </a:extLst>
              </a:blip>
              <a:stretch>
                <a:fillRect/>
              </a:stretch>
            </p:blipFill>
            <p:spPr>
              <a:xfrm>
                <a:off x="1142258" y="3718222"/>
                <a:ext cx="424764" cy="424764"/>
              </a:xfrm>
              <a:prstGeom prst="rect">
                <a:avLst/>
              </a:prstGeom>
            </p:spPr>
          </p:pic>
          <p:pic>
            <p:nvPicPr>
              <p:cNvPr id="75" name="Grafik 74" descr="Hochspannung Silhouette">
                <a:extLst>
                  <a:ext uri="{FF2B5EF4-FFF2-40B4-BE49-F238E27FC236}">
                    <a16:creationId xmlns:a16="http://schemas.microsoft.com/office/drawing/2014/main" id="{81E4E21D-EB9E-BE3D-86E4-150B2C1F4F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4"/>
                  </a:ext>
                </a:extLst>
              </a:blip>
              <a:stretch>
                <a:fillRect/>
              </a:stretch>
            </p:blipFill>
            <p:spPr>
              <a:xfrm>
                <a:off x="1192254" y="3388883"/>
                <a:ext cx="424764" cy="424764"/>
              </a:xfrm>
              <a:prstGeom prst="rect">
                <a:avLst/>
              </a:prstGeom>
            </p:spPr>
          </p:pic>
          <p:pic>
            <p:nvPicPr>
              <p:cNvPr id="77" name="Grafik 76" descr="Tools mit einfarbiger Füllung">
                <a:extLst>
                  <a:ext uri="{FF2B5EF4-FFF2-40B4-BE49-F238E27FC236}">
                    <a16:creationId xmlns:a16="http://schemas.microsoft.com/office/drawing/2014/main" id="{D3046F86-A677-746E-00A0-25C8BAFCB00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6"/>
                  </a:ext>
                </a:extLst>
              </a:blip>
              <a:stretch>
                <a:fillRect/>
              </a:stretch>
            </p:blipFill>
            <p:spPr>
              <a:xfrm>
                <a:off x="1563797" y="3389646"/>
                <a:ext cx="424764" cy="424764"/>
              </a:xfrm>
              <a:prstGeom prst="rect">
                <a:avLst/>
              </a:prstGeom>
            </p:spPr>
          </p:pic>
          <p:pic>
            <p:nvPicPr>
              <p:cNvPr id="79" name="Grafik 78" descr="Zahnrad mit einfarbiger Füllung">
                <a:extLst>
                  <a:ext uri="{FF2B5EF4-FFF2-40B4-BE49-F238E27FC236}">
                    <a16:creationId xmlns:a16="http://schemas.microsoft.com/office/drawing/2014/main" id="{0CA666FE-8FAA-B952-5F8A-D5CA92E686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8"/>
                  </a:ext>
                </a:extLst>
              </a:blip>
              <a:stretch>
                <a:fillRect/>
              </a:stretch>
            </p:blipFill>
            <p:spPr>
              <a:xfrm>
                <a:off x="1454855" y="3711587"/>
                <a:ext cx="424764" cy="424764"/>
              </a:xfrm>
              <a:prstGeom prst="rect">
                <a:avLst/>
              </a:prstGeom>
            </p:spPr>
          </p:pic>
          <p:pic>
            <p:nvPicPr>
              <p:cNvPr id="5" name="Grafik 4" descr="Klassenzimmer Silhouette">
                <a:extLst>
                  <a:ext uri="{FF2B5EF4-FFF2-40B4-BE49-F238E27FC236}">
                    <a16:creationId xmlns:a16="http://schemas.microsoft.com/office/drawing/2014/main" id="{29E3963C-1565-4C67-FC2D-EFE725E046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9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0"/>
                  </a:ext>
                </a:extLst>
              </a:blip>
              <a:stretch>
                <a:fillRect/>
              </a:stretch>
            </p:blipFill>
            <p:spPr>
              <a:xfrm>
                <a:off x="1820883" y="3485382"/>
                <a:ext cx="552530" cy="552530"/>
              </a:xfrm>
              <a:prstGeom prst="rect">
                <a:avLst/>
              </a:prstGeom>
            </p:spPr>
          </p:pic>
        </p:grpSp>
      </p:grp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661C9DD3-722C-C36D-73FD-99658B91B93F}"/>
              </a:ext>
            </a:extLst>
          </p:cNvPr>
          <p:cNvCxnSpPr>
            <a:cxnSpLocks/>
          </p:cNvCxnSpPr>
          <p:nvPr/>
        </p:nvCxnSpPr>
        <p:spPr>
          <a:xfrm>
            <a:off x="3501675" y="4119289"/>
            <a:ext cx="2529992" cy="141810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fik 10" descr="Gericht Silhouette">
            <a:extLst>
              <a:ext uri="{FF2B5EF4-FFF2-40B4-BE49-F238E27FC236}">
                <a16:creationId xmlns:a16="http://schemas.microsoft.com/office/drawing/2014/main" id="{0F1967EC-6EB5-F95D-5FF0-94D2150177AC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1997928" y="1161333"/>
            <a:ext cx="718446" cy="718446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27815322-7AC8-CFAB-B13B-7BD6FFC289E3}"/>
              </a:ext>
            </a:extLst>
          </p:cNvPr>
          <p:cNvSpPr txBox="1"/>
          <p:nvPr/>
        </p:nvSpPr>
        <p:spPr>
          <a:xfrm>
            <a:off x="2659945" y="1277385"/>
            <a:ext cx="21885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100" dirty="0"/>
              <a:t>Kantonales</a:t>
            </a:r>
          </a:p>
          <a:p>
            <a:r>
              <a:rPr lang="de-CH" sz="1100" dirty="0"/>
              <a:t>Berufsbildungsamt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08968FBB-239C-828B-D7AA-334656A4669F}"/>
              </a:ext>
            </a:extLst>
          </p:cNvPr>
          <p:cNvSpPr txBox="1"/>
          <p:nvPr/>
        </p:nvSpPr>
        <p:spPr>
          <a:xfrm rot="19552836">
            <a:off x="29444" y="2260820"/>
            <a:ext cx="42658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3600" b="1" dirty="0">
                <a:solidFill>
                  <a:schemeClr val="bg2">
                    <a:lumMod val="75000"/>
                  </a:schemeClr>
                </a:solidFill>
              </a:rPr>
              <a:t>In der Praxis…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BCEC7F5B-2759-4C94-0C0B-0B9F5D44F98B}"/>
              </a:ext>
            </a:extLst>
          </p:cNvPr>
          <p:cNvSpPr txBox="1"/>
          <p:nvPr/>
        </p:nvSpPr>
        <p:spPr>
          <a:xfrm>
            <a:off x="9974143" y="2154112"/>
            <a:ext cx="1877737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100" dirty="0"/>
              <a:t>…sind vor allem Monteure mit gutem Anschluss an Jugendliche, am besten mit absolviertem Praxisbildner-Kurs.</a:t>
            </a:r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F374926F-1D10-A8CC-A012-6E6EF46C1F20}"/>
              </a:ext>
            </a:extLst>
          </p:cNvPr>
          <p:cNvSpPr txBox="1"/>
          <p:nvPr/>
        </p:nvSpPr>
        <p:spPr>
          <a:xfrm>
            <a:off x="142913" y="1664071"/>
            <a:ext cx="54064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2. Einführung und Erklärung </a:t>
            </a:r>
            <a:r>
              <a:rPr lang="de-CH" b="1" dirty="0">
                <a:solidFill>
                  <a:srgbClr val="00B050"/>
                </a:solidFill>
              </a:rPr>
              <a:t>Praxisauftrag</a:t>
            </a:r>
            <a:endParaRPr lang="de-CH" sz="1200" b="1" dirty="0">
              <a:solidFill>
                <a:srgbClr val="00B050"/>
              </a:solidFill>
            </a:endParaRPr>
          </a:p>
          <a:p>
            <a:r>
              <a:rPr lang="de-CH" sz="1200" dirty="0"/>
              <a:t> 	BB an L</a:t>
            </a:r>
          </a:p>
          <a:p>
            <a:r>
              <a:rPr lang="de-CH" sz="1200" dirty="0"/>
              <a:t>	vor dem ersten Auftrag</a:t>
            </a:r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8C92AA35-6E65-2C35-A90F-022B8966792C}"/>
              </a:ext>
            </a:extLst>
          </p:cNvPr>
          <p:cNvSpPr txBox="1"/>
          <p:nvPr/>
        </p:nvSpPr>
        <p:spPr>
          <a:xfrm>
            <a:off x="142913" y="2355245"/>
            <a:ext cx="54064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3. Erhalt normaler </a:t>
            </a:r>
            <a:r>
              <a:rPr lang="de-CH" b="1" dirty="0">
                <a:solidFill>
                  <a:srgbClr val="FF0000"/>
                </a:solidFill>
              </a:rPr>
              <a:t>Arbeitsauftrag</a:t>
            </a:r>
            <a:r>
              <a:rPr lang="de-CH" dirty="0"/>
              <a:t> von Projektleiter </a:t>
            </a:r>
            <a:r>
              <a:rPr lang="de-CH" sz="1200" dirty="0"/>
              <a:t>	Projektleiter/Chefmonteur/etc. an Monteur (PB)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FD480A88-3DFD-0649-E556-D819B00033E4}"/>
              </a:ext>
            </a:extLst>
          </p:cNvPr>
          <p:cNvSpPr txBox="1"/>
          <p:nvPr/>
        </p:nvSpPr>
        <p:spPr>
          <a:xfrm>
            <a:off x="136883" y="6338130"/>
            <a:ext cx="559535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10. Massnahmen für weitere Ausbildungen festlegen</a:t>
            </a:r>
          </a:p>
          <a:p>
            <a:r>
              <a:rPr lang="de-CH" sz="1200" dirty="0"/>
              <a:t> 	BB mit PB</a:t>
            </a:r>
          </a:p>
        </p:txBody>
      </p:sp>
      <p:sp>
        <p:nvSpPr>
          <p:cNvPr id="39" name="Textfeld 38">
            <a:extLst>
              <a:ext uri="{FF2B5EF4-FFF2-40B4-BE49-F238E27FC236}">
                <a16:creationId xmlns:a16="http://schemas.microsoft.com/office/drawing/2014/main" id="{C2FE7475-B755-CC31-F23D-EBF7565D5F17}"/>
              </a:ext>
            </a:extLst>
          </p:cNvPr>
          <p:cNvSpPr txBox="1"/>
          <p:nvPr/>
        </p:nvSpPr>
        <p:spPr>
          <a:xfrm>
            <a:off x="142913" y="2907400"/>
            <a:ext cx="54064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4. Erhalt </a:t>
            </a:r>
            <a:r>
              <a:rPr lang="de-CH" b="1" dirty="0">
                <a:solidFill>
                  <a:srgbClr val="00B050"/>
                </a:solidFill>
              </a:rPr>
              <a:t>Praxisauftrag</a:t>
            </a:r>
            <a:r>
              <a:rPr lang="de-CH" dirty="0"/>
              <a:t> </a:t>
            </a:r>
          </a:p>
          <a:p>
            <a:r>
              <a:rPr lang="de-CH" sz="800" dirty="0"/>
              <a:t> </a:t>
            </a:r>
            <a:r>
              <a:rPr lang="de-CH" sz="1200" dirty="0"/>
              <a:t>	BB/PB an L</a:t>
            </a: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57FE2588-FCC9-BB15-2926-6F5C1329B0B9}"/>
              </a:ext>
            </a:extLst>
          </p:cNvPr>
          <p:cNvSpPr txBox="1"/>
          <p:nvPr/>
        </p:nvSpPr>
        <p:spPr>
          <a:xfrm>
            <a:off x="136883" y="5262947"/>
            <a:ext cx="54064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8. </a:t>
            </a:r>
            <a:r>
              <a:rPr lang="de-CH" dirty="0">
                <a:solidFill>
                  <a:srgbClr val="00B050"/>
                </a:solidFill>
              </a:rPr>
              <a:t>Dokumentation</a:t>
            </a:r>
            <a:r>
              <a:rPr lang="de-CH" dirty="0"/>
              <a:t> erstellen</a:t>
            </a:r>
          </a:p>
          <a:p>
            <a:r>
              <a:rPr lang="de-CH" sz="1200" dirty="0"/>
              <a:t> 	Lernende</a:t>
            </a:r>
          </a:p>
        </p:txBody>
      </p:sp>
      <p:sp>
        <p:nvSpPr>
          <p:cNvPr id="42" name="Textfeld 41">
            <a:extLst>
              <a:ext uri="{FF2B5EF4-FFF2-40B4-BE49-F238E27FC236}">
                <a16:creationId xmlns:a16="http://schemas.microsoft.com/office/drawing/2014/main" id="{D53E16BA-2930-3707-0971-12E447EE565A}"/>
              </a:ext>
            </a:extLst>
          </p:cNvPr>
          <p:cNvSpPr txBox="1"/>
          <p:nvPr/>
        </p:nvSpPr>
        <p:spPr>
          <a:xfrm>
            <a:off x="136883" y="4450251"/>
            <a:ext cx="54064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7. Gemeinsam das Geleistete nach </a:t>
            </a:r>
            <a:r>
              <a:rPr lang="de-CH" dirty="0">
                <a:solidFill>
                  <a:srgbClr val="00B050"/>
                </a:solidFill>
              </a:rPr>
              <a:t>Teilaufgaben</a:t>
            </a:r>
            <a:r>
              <a:rPr lang="de-CH" dirty="0"/>
              <a:t> besprechen und bewerten</a:t>
            </a:r>
          </a:p>
          <a:p>
            <a:r>
              <a:rPr lang="de-CH" sz="800" dirty="0"/>
              <a:t> </a:t>
            </a:r>
            <a:r>
              <a:rPr lang="de-CH" sz="1200" dirty="0"/>
              <a:t>	PB mit L</a:t>
            </a: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B0258FBC-1CBA-A98A-85A1-A3D197233F87}"/>
              </a:ext>
            </a:extLst>
          </p:cNvPr>
          <p:cNvSpPr txBox="1"/>
          <p:nvPr/>
        </p:nvSpPr>
        <p:spPr>
          <a:xfrm>
            <a:off x="136883" y="3941309"/>
            <a:ext cx="54064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6. Ausführung der </a:t>
            </a:r>
            <a:r>
              <a:rPr lang="de-CH" b="1" dirty="0">
                <a:solidFill>
                  <a:srgbClr val="00B050"/>
                </a:solidFill>
              </a:rPr>
              <a:t>A</a:t>
            </a:r>
            <a:r>
              <a:rPr lang="de-CH" b="1" dirty="0">
                <a:solidFill>
                  <a:srgbClr val="FF0000"/>
                </a:solidFill>
              </a:rPr>
              <a:t>u</a:t>
            </a:r>
            <a:r>
              <a:rPr lang="de-CH" b="1" dirty="0">
                <a:solidFill>
                  <a:srgbClr val="00B050"/>
                </a:solidFill>
              </a:rPr>
              <a:t>f</a:t>
            </a:r>
            <a:r>
              <a:rPr lang="de-CH" b="1" dirty="0">
                <a:solidFill>
                  <a:srgbClr val="FF0000"/>
                </a:solidFill>
              </a:rPr>
              <a:t>t</a:t>
            </a:r>
            <a:r>
              <a:rPr lang="de-CH" b="1" dirty="0">
                <a:solidFill>
                  <a:srgbClr val="00B050"/>
                </a:solidFill>
              </a:rPr>
              <a:t>r</a:t>
            </a:r>
            <a:r>
              <a:rPr lang="de-CH" b="1" dirty="0">
                <a:solidFill>
                  <a:srgbClr val="FF0000"/>
                </a:solidFill>
              </a:rPr>
              <a:t>ä</a:t>
            </a:r>
            <a:r>
              <a:rPr lang="de-CH" b="1" dirty="0">
                <a:solidFill>
                  <a:srgbClr val="00B050"/>
                </a:solidFill>
              </a:rPr>
              <a:t>g</a:t>
            </a:r>
            <a:r>
              <a:rPr lang="de-CH" b="1" dirty="0">
                <a:solidFill>
                  <a:srgbClr val="FF0000"/>
                </a:solidFill>
              </a:rPr>
              <a:t>e</a:t>
            </a:r>
            <a:r>
              <a:rPr lang="de-CH" dirty="0"/>
              <a:t> </a:t>
            </a:r>
            <a:r>
              <a:rPr lang="de-CH" b="1" dirty="0"/>
              <a:t>!Anhang 2 beachten!</a:t>
            </a:r>
          </a:p>
          <a:p>
            <a:r>
              <a:rPr lang="de-CH" sz="1200" dirty="0"/>
              <a:t> 	PB und L</a:t>
            </a: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17BFB338-773D-8564-0CCD-DC3F025A861E}"/>
              </a:ext>
            </a:extLst>
          </p:cNvPr>
          <p:cNvSpPr txBox="1"/>
          <p:nvPr/>
        </p:nvSpPr>
        <p:spPr>
          <a:xfrm>
            <a:off x="142913" y="3404982"/>
            <a:ext cx="54064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5. Besprechung der </a:t>
            </a:r>
            <a:r>
              <a:rPr lang="de-CH" b="1" dirty="0">
                <a:solidFill>
                  <a:srgbClr val="00B050"/>
                </a:solidFill>
              </a:rPr>
              <a:t>A</a:t>
            </a:r>
            <a:r>
              <a:rPr lang="de-CH" b="1" dirty="0">
                <a:solidFill>
                  <a:srgbClr val="FF0000"/>
                </a:solidFill>
              </a:rPr>
              <a:t>u</a:t>
            </a:r>
            <a:r>
              <a:rPr lang="de-CH" b="1" dirty="0">
                <a:solidFill>
                  <a:srgbClr val="00B050"/>
                </a:solidFill>
              </a:rPr>
              <a:t>f</a:t>
            </a:r>
            <a:r>
              <a:rPr lang="de-CH" b="1" dirty="0">
                <a:solidFill>
                  <a:srgbClr val="FF0000"/>
                </a:solidFill>
              </a:rPr>
              <a:t>t</a:t>
            </a:r>
            <a:r>
              <a:rPr lang="de-CH" b="1" dirty="0">
                <a:solidFill>
                  <a:srgbClr val="00B050"/>
                </a:solidFill>
              </a:rPr>
              <a:t>r</a:t>
            </a:r>
            <a:r>
              <a:rPr lang="de-CH" b="1" dirty="0">
                <a:solidFill>
                  <a:srgbClr val="FF0000"/>
                </a:solidFill>
              </a:rPr>
              <a:t>ä</a:t>
            </a:r>
            <a:r>
              <a:rPr lang="de-CH" b="1" dirty="0">
                <a:solidFill>
                  <a:srgbClr val="00B050"/>
                </a:solidFill>
              </a:rPr>
              <a:t>g</a:t>
            </a:r>
            <a:r>
              <a:rPr lang="de-CH" b="1" dirty="0">
                <a:solidFill>
                  <a:srgbClr val="FF0000"/>
                </a:solidFill>
              </a:rPr>
              <a:t>e</a:t>
            </a:r>
          </a:p>
          <a:p>
            <a:r>
              <a:rPr lang="de-CH" sz="800" dirty="0"/>
              <a:t> </a:t>
            </a:r>
            <a:r>
              <a:rPr lang="de-CH" sz="1200" dirty="0"/>
              <a:t>	PB mit L (1.+2. Lehrjahr); L mit PB (3.Lehrjahr)</a:t>
            </a:r>
          </a:p>
        </p:txBody>
      </p:sp>
      <p:sp>
        <p:nvSpPr>
          <p:cNvPr id="46" name="Textfeld 45">
            <a:extLst>
              <a:ext uri="{FF2B5EF4-FFF2-40B4-BE49-F238E27FC236}">
                <a16:creationId xmlns:a16="http://schemas.microsoft.com/office/drawing/2014/main" id="{F0986E31-C729-ABD0-58A7-772674421B98}"/>
              </a:ext>
            </a:extLst>
          </p:cNvPr>
          <p:cNvSpPr txBox="1"/>
          <p:nvPr/>
        </p:nvSpPr>
        <p:spPr>
          <a:xfrm>
            <a:off x="136883" y="5802519"/>
            <a:ext cx="54064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9. Abgabe </a:t>
            </a:r>
            <a:r>
              <a:rPr lang="de-CH" b="1" dirty="0">
                <a:solidFill>
                  <a:srgbClr val="00B050"/>
                </a:solidFill>
              </a:rPr>
              <a:t>Praxisauftrag</a:t>
            </a:r>
          </a:p>
          <a:p>
            <a:r>
              <a:rPr lang="de-CH" sz="800" dirty="0"/>
              <a:t> </a:t>
            </a:r>
            <a:r>
              <a:rPr lang="de-CH" sz="1200" dirty="0"/>
              <a:t>	L an BB</a:t>
            </a:r>
          </a:p>
        </p:txBody>
      </p:sp>
      <p:pic>
        <p:nvPicPr>
          <p:cNvPr id="49" name="Grafik 48" descr="Dokument Silhouette">
            <a:extLst>
              <a:ext uri="{FF2B5EF4-FFF2-40B4-BE49-F238E27FC236}">
                <a16:creationId xmlns:a16="http://schemas.microsoft.com/office/drawing/2014/main" id="{3D9E9DB0-C856-631B-9AD8-E8EC3E222855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6949130" y="1561201"/>
            <a:ext cx="836543" cy="836543"/>
          </a:xfrm>
          <a:prstGeom prst="rect">
            <a:avLst/>
          </a:prstGeom>
        </p:spPr>
      </p:pic>
      <p:pic>
        <p:nvPicPr>
          <p:cNvPr id="53" name="Grafik 52" descr="Dokument Silhouette">
            <a:extLst>
              <a:ext uri="{FF2B5EF4-FFF2-40B4-BE49-F238E27FC236}">
                <a16:creationId xmlns:a16="http://schemas.microsoft.com/office/drawing/2014/main" id="{7BB55A48-CB78-7446-9F98-54B90DDE50C6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9108917" y="2891206"/>
            <a:ext cx="785449" cy="785449"/>
          </a:xfrm>
          <a:prstGeom prst="rect">
            <a:avLst/>
          </a:prstGeom>
        </p:spPr>
      </p:pic>
      <p:pic>
        <p:nvPicPr>
          <p:cNvPr id="54" name="Grafik 53" descr="Dokument Silhouette">
            <a:extLst>
              <a:ext uri="{FF2B5EF4-FFF2-40B4-BE49-F238E27FC236}">
                <a16:creationId xmlns:a16="http://schemas.microsoft.com/office/drawing/2014/main" id="{0151F563-97CD-12DC-E810-70A231419592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6224367" y="1979472"/>
            <a:ext cx="836543" cy="836543"/>
          </a:xfrm>
          <a:prstGeom prst="rect">
            <a:avLst/>
          </a:prstGeom>
        </p:spPr>
      </p:pic>
      <p:pic>
        <p:nvPicPr>
          <p:cNvPr id="56" name="Grafik 55" descr="Dokument Silhouette">
            <a:extLst>
              <a:ext uri="{FF2B5EF4-FFF2-40B4-BE49-F238E27FC236}">
                <a16:creationId xmlns:a16="http://schemas.microsoft.com/office/drawing/2014/main" id="{B98B822A-F1DE-A6D6-FDCD-971023A245FB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6224367" y="1979472"/>
            <a:ext cx="836543" cy="836543"/>
          </a:xfrm>
          <a:prstGeom prst="rect">
            <a:avLst/>
          </a:prstGeom>
        </p:spPr>
      </p:pic>
      <p:pic>
        <p:nvPicPr>
          <p:cNvPr id="57" name="Grafik 56" descr="Dokument Silhouette">
            <a:extLst>
              <a:ext uri="{FF2B5EF4-FFF2-40B4-BE49-F238E27FC236}">
                <a16:creationId xmlns:a16="http://schemas.microsoft.com/office/drawing/2014/main" id="{F68321F1-79F1-5E56-AC50-A01B95D7D457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6296670" y="4594986"/>
            <a:ext cx="836543" cy="836543"/>
          </a:xfrm>
          <a:prstGeom prst="rect">
            <a:avLst/>
          </a:prstGeom>
        </p:spPr>
      </p:pic>
      <p:pic>
        <p:nvPicPr>
          <p:cNvPr id="59" name="Grafik 58" descr="Dokument Silhouette">
            <a:extLst>
              <a:ext uri="{FF2B5EF4-FFF2-40B4-BE49-F238E27FC236}">
                <a16:creationId xmlns:a16="http://schemas.microsoft.com/office/drawing/2014/main" id="{0FD6B615-ED70-8533-D334-F2585C9852E7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8394744" y="2548335"/>
            <a:ext cx="785449" cy="785449"/>
          </a:xfrm>
          <a:prstGeom prst="rect">
            <a:avLst/>
          </a:prstGeom>
        </p:spPr>
      </p:pic>
      <p:pic>
        <p:nvPicPr>
          <p:cNvPr id="65" name="Grafik 64" descr="Dokument Silhouette">
            <a:extLst>
              <a:ext uri="{FF2B5EF4-FFF2-40B4-BE49-F238E27FC236}">
                <a16:creationId xmlns:a16="http://schemas.microsoft.com/office/drawing/2014/main" id="{A87E44D2-2924-F76F-D9E8-BA7B82D5806A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5637998" y="4556985"/>
            <a:ext cx="836543" cy="836543"/>
          </a:xfrm>
          <a:prstGeom prst="rect">
            <a:avLst/>
          </a:prstGeom>
        </p:spPr>
      </p:pic>
      <p:pic>
        <p:nvPicPr>
          <p:cNvPr id="67" name="Grafik 66">
            <a:extLst>
              <a:ext uri="{FF2B5EF4-FFF2-40B4-BE49-F238E27FC236}">
                <a16:creationId xmlns:a16="http://schemas.microsoft.com/office/drawing/2014/main" id="{4B1C1754-8B5B-41E2-9F2C-C4AF99A730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6687" y="4808892"/>
            <a:ext cx="830586" cy="314863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</p:pic>
      <p:pic>
        <p:nvPicPr>
          <p:cNvPr id="71" name="Grafik 70" descr="Dokument Silhouette">
            <a:extLst>
              <a:ext uri="{FF2B5EF4-FFF2-40B4-BE49-F238E27FC236}">
                <a16:creationId xmlns:a16="http://schemas.microsoft.com/office/drawing/2014/main" id="{5B40689F-C44F-5530-9B5E-BA95633913B8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6950880" y="1554923"/>
            <a:ext cx="836543" cy="836543"/>
          </a:xfrm>
          <a:prstGeom prst="rect">
            <a:avLst/>
          </a:prstGeom>
        </p:spPr>
      </p:pic>
      <p:sp>
        <p:nvSpPr>
          <p:cNvPr id="22" name="Textfeld 21">
            <a:extLst>
              <a:ext uri="{FF2B5EF4-FFF2-40B4-BE49-F238E27FC236}">
                <a16:creationId xmlns:a16="http://schemas.microsoft.com/office/drawing/2014/main" id="{E7D3DBC7-7F22-EDEA-A14A-C2AE59D89B72}"/>
              </a:ext>
            </a:extLst>
          </p:cNvPr>
          <p:cNvSpPr txBox="1"/>
          <p:nvPr/>
        </p:nvSpPr>
        <p:spPr>
          <a:xfrm>
            <a:off x="142913" y="969608"/>
            <a:ext cx="5406450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CH" dirty="0"/>
              <a:t>1. Besprechung und Erklärung der </a:t>
            </a:r>
            <a:r>
              <a:rPr lang="de-CH" b="1" dirty="0">
                <a:solidFill>
                  <a:srgbClr val="00B050"/>
                </a:solidFill>
              </a:rPr>
              <a:t>Praxisaufträge</a:t>
            </a:r>
            <a:r>
              <a:rPr lang="de-CH" dirty="0"/>
              <a:t> </a:t>
            </a:r>
          </a:p>
          <a:p>
            <a:r>
              <a:rPr lang="de-CH" sz="1200" dirty="0"/>
              <a:t>	BB mit PB</a:t>
            </a:r>
          </a:p>
          <a:p>
            <a:r>
              <a:rPr lang="de-CH" sz="1200" dirty="0"/>
              <a:t>	so früh als möglich</a:t>
            </a:r>
          </a:p>
        </p:txBody>
      </p:sp>
    </p:spTree>
    <p:extLst>
      <p:ext uri="{BB962C8B-B14F-4D97-AF65-F5344CB8AC3E}">
        <p14:creationId xmlns:p14="http://schemas.microsoft.com/office/powerpoint/2010/main" val="4035958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07407E-6 L 0.09765 0.01689 " pathEditMode="relative" rAng="0" ptsTypes="AA">
                                      <p:cBhvr>
                                        <p:cTn id="64" dur="1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83" y="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96296E-6 L 0.00261 0.3919 " pathEditMode="relative" rAng="0" ptsTypes="AA">
                                      <p:cBhvr>
                                        <p:cTn id="82" dur="1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" y="19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08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"/>
                            </p:stCondLst>
                            <p:childTnLst>
                              <p:par>
                                <p:cTn id="1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0"/>
                            </p:stCondLst>
                            <p:childTnLst>
                              <p:par>
                                <p:cTn id="12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96296E-6 L 0.00261 0.3919 " pathEditMode="relative" rAng="0" ptsTypes="AA">
                                      <p:cBhvr>
                                        <p:cTn id="129" dur="1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" y="19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00"/>
                            </p:stCondLst>
                            <p:childTnLst>
                              <p:par>
                                <p:cTn id="1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00"/>
                            </p:stCondLst>
                            <p:childTnLst>
                              <p:par>
                                <p:cTn id="14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2.96296E-6 L 0.08789 -0.19862 " pathEditMode="relative" rAng="0" ptsTypes="AA">
                                      <p:cBhvr>
                                        <p:cTn id="147" dur="1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88" y="-7685"/>
                                    </p:animMotion>
                                  </p:childTnLst>
                                </p:cTn>
                              </p:par>
                              <p:par>
                                <p:cTn id="1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37 0.00324 L -0.07005 0.14861 " pathEditMode="relative" rAng="0" ptsTypes="AA">
                                      <p:cBhvr>
                                        <p:cTn id="154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91" y="7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6" dur="9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07407E-6 L 0.09479 0.2912 " pathEditMode="relative" rAng="0" ptsTypes="AA">
                                      <p:cBhvr>
                                        <p:cTn id="17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40" y="14560"/>
                                    </p:animMotion>
                                  </p:childTnLst>
                                </p:cTn>
                              </p:par>
                              <p:par>
                                <p:cTn id="17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81481E-6 L 0.28672 -0.13195 " pathEditMode="relative" rAng="0" ptsTypes="AA">
                                      <p:cBhvr>
                                        <p:cTn id="18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36" y="-6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6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6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6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600"/>
                            </p:stCondLst>
                            <p:childTnLst>
                              <p:par>
                                <p:cTn id="189" presetID="42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28672 -0.13194 L 0.08803 -0.28056 " pathEditMode="relative" rAng="0" ptsTypes="AA">
                                      <p:cBhvr>
                                        <p:cTn id="19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04" y="-8681"/>
                                    </p:animMotion>
                                  </p:childTnLst>
                                </p:cTn>
                              </p:par>
                              <p:par>
                                <p:cTn id="191" presetID="42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9479 0.2912 L -0.09948 0.1537 " pathEditMode="relative" rAng="0" ptsTypes="AA">
                                      <p:cBhvr>
                                        <p:cTn id="19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18" y="-6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3600"/>
                            </p:stCondLst>
                            <p:childTnLst>
                              <p:par>
                                <p:cTn id="194" presetID="42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918 -0.27037 L -4.16667E-6 4.81481E-6 " pathEditMode="relative" rAng="0" ptsTypes="AA">
                                      <p:cBhvr>
                                        <p:cTn id="19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30" y="11806"/>
                                    </p:animMotion>
                                  </p:childTnLst>
                                </p:cTn>
                              </p:par>
                              <p:par>
                                <p:cTn id="196" presetID="42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9948 0.1537 L 1.875E-6 4.07407E-6 " pathEditMode="relative" rAng="0" ptsTypes="AA">
                                      <p:cBhvr>
                                        <p:cTn id="19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24" y="-8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7" dur="1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42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6.25E-7 3.33333E-6 L -0.32539 -0.07709 " pathEditMode="relative" rAng="0" ptsTypes="AA">
                                      <p:cBhvr>
                                        <p:cTn id="209" dur="1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76" y="-3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2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500"/>
                            </p:stCondLst>
                            <p:childTnLst>
                              <p:par>
                                <p:cTn id="229" presetID="42" presetClass="path" presetSubtype="0" accel="50000" decel="5000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4.58333E-6 -2.96296E-6 L 0.04818 -0.37592 " pathEditMode="relative" rAng="0" ptsTypes="AA">
                                      <p:cBhvr>
                                        <p:cTn id="230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9" y="-18796"/>
                                    </p:animMotion>
                                  </p:childTnLst>
                                </p:cTn>
                              </p:par>
                              <p:par>
                                <p:cTn id="231" presetID="42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2.91667E-6 -4.07407E-6 L 0.04922 -0.37453 " pathEditMode="relative" rAng="0" ptsTypes="AA">
                                      <p:cBhvr>
                                        <p:cTn id="232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9" y="-18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9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5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1000"/>
                            </p:stCondLst>
                            <p:childTnLst>
                              <p:par>
                                <p:cTn id="2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1000"/>
                            </p:stCondLst>
                            <p:childTnLst>
                              <p:par>
                                <p:cTn id="25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0 L 0.09765 0.0169 " pathEditMode="relative" rAng="0" ptsTypes="AA">
                                      <p:cBhvr>
                                        <p:cTn id="257" dur="1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83" y="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1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" grpId="0"/>
      <p:bldP spid="3" grpId="1"/>
      <p:bldP spid="18" grpId="0"/>
      <p:bldP spid="35" grpId="0"/>
      <p:bldP spid="37" grpId="0"/>
      <p:bldP spid="38" grpId="0"/>
      <p:bldP spid="39" grpId="0"/>
      <p:bldP spid="40" grpId="0"/>
      <p:bldP spid="42" grpId="0"/>
      <p:bldP spid="43" grpId="0"/>
      <p:bldP spid="44" grpId="0"/>
      <p:bldP spid="46" grpId="0"/>
      <p:bldP spid="2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FEB285-241E-4976-9468-9B525F899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de-CH" dirty="0"/>
            </a:br>
            <a:r>
              <a:rPr lang="de-CH" dirty="0"/>
              <a:t>Zusammenfassung Praxisaufträge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EBE5DA9-07DF-4EF8-B712-F31FFA7A44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3426" y="1162550"/>
            <a:ext cx="6610120" cy="4841529"/>
          </a:xfrm>
        </p:spPr>
        <p:txBody>
          <a:bodyPr>
            <a:normAutofit lnSpcReduction="10000"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de-CH" sz="1800" spc="2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Wenn pro Arbeitswoche (ca. 35 Wochen/Lehrjahr) ein Auftrag erledigt wird, hat der Lernende pro Thema 4-5 Aufträge/Lehrjahr ausgeführt, dokumentiert und bewertet.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de-CH" sz="1800" spc="2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Der Ausbildungsstand sollte sich auf diese Art effektiv zeigen.</a:t>
            </a:r>
            <a:endParaRPr lang="de-CH" sz="1800" spc="2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r>
              <a:rPr lang="de-CH" sz="1800" spc="2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Zu Beginn ist ein grösserer Aufwand zu erwarten, bis die Praxisbildner / Monteure eingeführt wurden und das System / den Ablauf kennen.</a:t>
            </a:r>
          </a:p>
          <a:p>
            <a:r>
              <a:rPr lang="de-CH" sz="1800" spc="20" dirty="0">
                <a:latin typeface="Arial" panose="020B0604020202020204" pitchFamily="34" charset="0"/>
                <a:ea typeface="Calibri" panose="020F0502020204030204" pitchFamily="34" charset="0"/>
              </a:rPr>
              <a:t>Langfristig kann der Lernende zur Selbständigkeit erzogen werden und führt die Aufträge von sich aus durch. </a:t>
            </a:r>
          </a:p>
          <a:p>
            <a:r>
              <a:rPr lang="de-CH" sz="1800" spc="20" dirty="0">
                <a:latin typeface="Arial" panose="020B0604020202020204" pitchFamily="34" charset="0"/>
                <a:ea typeface="Calibri" panose="020F0502020204030204" pitchFamily="34" charset="0"/>
              </a:rPr>
              <a:t>Der Berufsbildner muss Kontrollen durchführen und die </a:t>
            </a:r>
            <a:r>
              <a:rPr lang="de-CH" sz="1800" b="1" spc="20" dirty="0">
                <a:latin typeface="Arial" panose="020B0604020202020204" pitchFamily="34" charset="0"/>
                <a:ea typeface="Calibri" panose="020F0502020204030204" pitchFamily="34" charset="0"/>
              </a:rPr>
              <a:t>Dokumentationen einfordern</a:t>
            </a:r>
            <a:r>
              <a:rPr lang="de-CH" sz="1800" spc="20" dirty="0"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</a:p>
          <a:p>
            <a:r>
              <a:rPr lang="de-CH" sz="1800" spc="2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Der Berufsbild</a:t>
            </a:r>
            <a:r>
              <a:rPr lang="de-CH" sz="1800" spc="20" dirty="0">
                <a:latin typeface="Arial" panose="020B0604020202020204" pitchFamily="34" charset="0"/>
                <a:ea typeface="Calibri" panose="020F0502020204030204" pitchFamily="34" charset="0"/>
              </a:rPr>
              <a:t>ner führt eine Übersicht über den Ausbildungsstand mittels den Dokumentationen.</a:t>
            </a:r>
          </a:p>
          <a:p>
            <a:r>
              <a:rPr lang="de-CH" sz="1800" spc="20" dirty="0">
                <a:latin typeface="Arial" panose="020B0604020202020204" pitchFamily="34" charset="0"/>
                <a:ea typeface="Calibri" panose="020F0502020204030204" pitchFamily="34" charset="0"/>
              </a:rPr>
              <a:t>Gefährliche Arbeiten gemäss Anhang 2 können gezielt instruiert und dokumentiert werden.</a:t>
            </a:r>
            <a:endParaRPr lang="de-CH" sz="1800" spc="2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de-CH" sz="1800" spc="2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E6CD750-40A3-4E0B-9268-DA6860519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12.07.2023</a:t>
            </a:r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434BC5F-090E-40D1-B5DE-F4E1B49E8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Trägerschaft BBNE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BF26168-4A21-4DF3-A10E-BB9518913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3DBBF-17C4-49A5-95EA-AE430A4607C7}" type="slidenum">
              <a:rPr lang="de-CH" smtClean="0"/>
              <a:t>39</a:t>
            </a:fld>
            <a:endParaRPr lang="de-CH"/>
          </a:p>
        </p:txBody>
      </p:sp>
      <p:pic>
        <p:nvPicPr>
          <p:cNvPr id="31" name="Grafik 30">
            <a:extLst>
              <a:ext uri="{FF2B5EF4-FFF2-40B4-BE49-F238E27FC236}">
                <a16:creationId xmlns:a16="http://schemas.microsoft.com/office/drawing/2014/main" id="{F03C5CE4-4C72-47C9-9186-BA00D0F818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077722">
            <a:off x="6633778" y="2854751"/>
            <a:ext cx="5728896" cy="1674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9777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B25FFF-E49C-D183-ABEB-CA69DCA4A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de-CH" dirty="0"/>
            </a:br>
            <a:r>
              <a:rPr lang="de-CH" dirty="0"/>
              <a:t>Bildungsverordnung NE 2023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C12D659-5359-EA82-9484-86A64A1A89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3425" y="1419571"/>
            <a:ext cx="10273265" cy="4841529"/>
          </a:xfrm>
        </p:spPr>
        <p:txBody>
          <a:bodyPr/>
          <a:lstStyle/>
          <a:p>
            <a:r>
              <a:rPr lang="de-CH" sz="2400" b="1" dirty="0"/>
              <a:t>Fachliche Anforderungen an den </a:t>
            </a:r>
            <a:r>
              <a:rPr lang="de-CH" sz="2400" b="1" dirty="0" err="1"/>
              <a:t>Berufsbildner:in</a:t>
            </a:r>
            <a:br>
              <a:rPr lang="de-CH" sz="2400" dirty="0"/>
            </a:br>
            <a:endParaRPr lang="de-CH" sz="2400" dirty="0"/>
          </a:p>
          <a:p>
            <a:pPr marL="0" indent="0">
              <a:buNone/>
              <a:tabLst>
                <a:tab pos="363538" algn="l"/>
                <a:tab pos="717550" algn="l"/>
              </a:tabLst>
            </a:pPr>
            <a:r>
              <a:rPr lang="de-CH" sz="2400" dirty="0"/>
              <a:t>	Berufsbildungsverordnung Art 44:</a:t>
            </a:r>
            <a:br>
              <a:rPr lang="de-CH" sz="2400" dirty="0"/>
            </a:br>
            <a:r>
              <a:rPr lang="de-CH" sz="2400" dirty="0"/>
              <a:t>	a. 	ein eidg. </a:t>
            </a:r>
            <a:r>
              <a:rPr lang="de-CH" sz="2400" dirty="0" err="1"/>
              <a:t>Fähigkeitzeugnis</a:t>
            </a:r>
            <a:r>
              <a:rPr lang="de-CH" sz="2400" dirty="0"/>
              <a:t> auf dem Gebiet, in dem sie bilden, oder 			über eine gleichwertige Qualifikation (gemäss </a:t>
            </a:r>
            <a:r>
              <a:rPr lang="de-CH" sz="2400" dirty="0" err="1"/>
              <a:t>BiVo</a:t>
            </a:r>
            <a:r>
              <a:rPr lang="de-CH" sz="2400" dirty="0"/>
              <a:t> NE Art. 10)</a:t>
            </a:r>
          </a:p>
          <a:p>
            <a:pPr marL="0" indent="0">
              <a:buNone/>
              <a:tabLst>
                <a:tab pos="363538" algn="l"/>
                <a:tab pos="717550" algn="l"/>
              </a:tabLst>
            </a:pPr>
            <a:endParaRPr lang="de-CH" sz="2400" dirty="0"/>
          </a:p>
          <a:p>
            <a:pPr marL="0" indent="0">
              <a:buNone/>
              <a:tabLst>
                <a:tab pos="363538" algn="l"/>
                <a:tab pos="717550" algn="l"/>
              </a:tabLst>
            </a:pPr>
            <a:r>
              <a:rPr lang="de-CH" sz="2400" dirty="0"/>
              <a:t>	b.	2 Jahre berufliche Praxis im Lehrgebiet</a:t>
            </a:r>
          </a:p>
          <a:p>
            <a:pPr marL="0" indent="0">
              <a:buNone/>
              <a:tabLst>
                <a:tab pos="363538" algn="l"/>
                <a:tab pos="717550" algn="l"/>
              </a:tabLst>
            </a:pPr>
            <a:endParaRPr lang="de-CH" sz="2400" dirty="0"/>
          </a:p>
          <a:p>
            <a:pPr marL="0" indent="0">
              <a:buNone/>
              <a:tabLst>
                <a:tab pos="363538" algn="l"/>
                <a:tab pos="717550" algn="l"/>
              </a:tabLst>
            </a:pPr>
            <a:r>
              <a:rPr lang="de-CH" sz="2400" dirty="0"/>
              <a:t>	c. 	Eine berufspädagogische Qualifikation im Äquivalent von </a:t>
            </a:r>
            <a:br>
              <a:rPr lang="de-CH" sz="2400" dirty="0"/>
            </a:br>
            <a:r>
              <a:rPr lang="de-CH" sz="2400" dirty="0"/>
              <a:t>		100 Lernstunden</a:t>
            </a:r>
          </a:p>
          <a:p>
            <a:pPr marL="0" indent="0">
              <a:buNone/>
              <a:tabLst>
                <a:tab pos="363538" algn="l"/>
                <a:tab pos="717550" algn="l"/>
              </a:tabLst>
            </a:pPr>
            <a:r>
              <a:rPr lang="de-CH" sz="2400" dirty="0"/>
              <a:t>	</a:t>
            </a:r>
            <a:r>
              <a:rPr lang="de-CH" dirty="0"/>
              <a:t>	</a:t>
            </a:r>
            <a:r>
              <a:rPr lang="de-CH" baseline="30000" dirty="0"/>
              <a:t>2</a:t>
            </a:r>
            <a:r>
              <a:rPr lang="de-CH" dirty="0"/>
              <a:t>Anstelle der Lernstunden nach Absatz 1 Buchstaben c können 40	 				Kursstunden treten. Diese werden durch einen Kursausweis bestätigt. </a:t>
            </a:r>
          </a:p>
          <a:p>
            <a:pPr marL="0" indent="0">
              <a:buNone/>
              <a:tabLst>
                <a:tab pos="363538" algn="l"/>
                <a:tab pos="717550" algn="l"/>
              </a:tabLst>
            </a:pPr>
            <a:endParaRPr lang="de-CH" dirty="0"/>
          </a:p>
          <a:p>
            <a:pPr marL="0" indent="0">
              <a:buNone/>
            </a:pPr>
            <a:endParaRPr lang="de-CH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5AB894F-00F3-6551-33A6-848E1C1EE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12.07.2023</a:t>
            </a:r>
            <a:endParaRPr lang="de-CH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2E8A5CE-2B39-1D23-C2F5-12C56A27B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Trägerschaft BBNE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4A3D642-2D32-9BFB-7970-E8200896C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3DBBF-17C4-49A5-95EA-AE430A4607C7}" type="slidenum">
              <a:rPr lang="de-CH" smtClean="0"/>
              <a:t>4</a:t>
            </a:fld>
            <a:endParaRPr lang="de-CH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9DC0557F-0894-8794-8A1C-49067DE88215}"/>
              </a:ext>
            </a:extLst>
          </p:cNvPr>
          <p:cNvSpPr txBox="1"/>
          <p:nvPr/>
        </p:nvSpPr>
        <p:spPr>
          <a:xfrm>
            <a:off x="1672937" y="3751118"/>
            <a:ext cx="32211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solidFill>
                  <a:srgbClr val="FF0000"/>
                </a:solidFill>
              </a:rPr>
              <a:t>3</a:t>
            </a:r>
            <a:endParaRPr lang="de-CH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47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FEB285-241E-4976-9468-9B525F899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de-CH" dirty="0"/>
            </a:br>
            <a:r>
              <a:rPr lang="de-CH" dirty="0"/>
              <a:t>Pause 20’</a:t>
            </a:r>
          </a:p>
        </p:txBody>
      </p:sp>
      <p:pic>
        <p:nvPicPr>
          <p:cNvPr id="8" name="Inhaltsplatzhalter 7" descr="Kaffee Silhouette">
            <a:extLst>
              <a:ext uri="{FF2B5EF4-FFF2-40B4-BE49-F238E27FC236}">
                <a16:creationId xmlns:a16="http://schemas.microsoft.com/office/drawing/2014/main" id="{22131BCB-3711-F541-61CF-CB4D2939E2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06999" y="2526067"/>
            <a:ext cx="1584325" cy="1584325"/>
          </a:xfrm>
        </p:spPr>
      </p:pic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E6CD750-40A3-4E0B-9268-DA6860519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12.07.2023</a:t>
            </a:r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434BC5F-090E-40D1-B5DE-F4E1B49E8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Trägerschaft BBNE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BF26168-4A21-4DF3-A10E-BB9518913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3DBBF-17C4-49A5-95EA-AE430A4607C7}" type="slidenum">
              <a:rPr lang="de-CH" smtClean="0"/>
              <a:t>40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8959577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FEB285-241E-4976-9468-9B525F899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de-CH" dirty="0"/>
            </a:br>
            <a:r>
              <a:rPr lang="de-CH" dirty="0"/>
              <a:t>Semestergespräch und Bildungsbericht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E6CD750-40A3-4E0B-9268-DA6860519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12.07.2023</a:t>
            </a:r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434BC5F-090E-40D1-B5DE-F4E1B49E8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93923" y="6494556"/>
            <a:ext cx="8813990" cy="180000"/>
          </a:xfrm>
        </p:spPr>
        <p:txBody>
          <a:bodyPr/>
          <a:lstStyle/>
          <a:p>
            <a:r>
              <a:rPr lang="de-CH"/>
              <a:t>Trägerschaft BBNE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BF26168-4A21-4DF3-A10E-BB9518913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3DBBF-17C4-49A5-95EA-AE430A4607C7}" type="slidenum">
              <a:rPr lang="de-CH" smtClean="0"/>
              <a:t>41</a:t>
            </a:fld>
            <a:endParaRPr lang="de-CH"/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931C03AB-44CD-5EDC-3B56-64E6C8778C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dirty="0"/>
              <a:t>Das Semestergespräch dient zu </a:t>
            </a:r>
            <a:r>
              <a:rPr lang="de-CH" b="1" u="sng" dirty="0"/>
              <a:t>Standortbestimmung des Lernenden</a:t>
            </a:r>
            <a:r>
              <a:rPr lang="de-CH" dirty="0"/>
              <a:t>:</a:t>
            </a:r>
          </a:p>
          <a:p>
            <a:pPr marL="0" indent="0">
              <a:buNone/>
            </a:pPr>
            <a:r>
              <a:rPr lang="de-CH" dirty="0"/>
              <a:t>Wo steht er / sie in seinem </a:t>
            </a:r>
            <a:r>
              <a:rPr lang="de-CH" b="1" dirty="0"/>
              <a:t>Ausbildungsplan</a:t>
            </a:r>
            <a:r>
              <a:rPr lang="de-CH" dirty="0"/>
              <a:t>?</a:t>
            </a:r>
          </a:p>
          <a:p>
            <a:pPr marL="0" indent="0">
              <a:buNone/>
            </a:pPr>
            <a:r>
              <a:rPr lang="de-CH" dirty="0"/>
              <a:t>Wo hat er / sie </a:t>
            </a:r>
            <a:r>
              <a:rPr lang="de-CH" b="1" dirty="0"/>
              <a:t>Schwierigkeiten</a:t>
            </a:r>
            <a:r>
              <a:rPr lang="de-CH" dirty="0"/>
              <a:t>?</a:t>
            </a:r>
          </a:p>
          <a:p>
            <a:pPr marL="0" indent="0">
              <a:buNone/>
            </a:pPr>
            <a:r>
              <a:rPr lang="de-CH" dirty="0"/>
              <a:t>Braucht er / sie Unterstützung?</a:t>
            </a:r>
          </a:p>
          <a:p>
            <a:pPr marL="0" indent="0">
              <a:buNone/>
            </a:pPr>
            <a:r>
              <a:rPr lang="de-CH" dirty="0"/>
              <a:t>Versteht er / sie die Praxisaufträge?</a:t>
            </a:r>
          </a:p>
          <a:p>
            <a:pPr marL="0" indent="0">
              <a:buNone/>
            </a:pPr>
            <a:r>
              <a:rPr lang="de-CH" dirty="0"/>
              <a:t>Werden diese vollumfänglich ausgeführt?</a:t>
            </a:r>
          </a:p>
          <a:p>
            <a:pPr marL="0" indent="0">
              <a:buNone/>
            </a:pPr>
            <a:r>
              <a:rPr lang="de-CH" dirty="0"/>
              <a:t>Führt er / sie die </a:t>
            </a:r>
            <a:r>
              <a:rPr lang="de-CH" b="1" dirty="0"/>
              <a:t>Lerndokumentation</a:t>
            </a:r>
            <a:r>
              <a:rPr lang="de-CH" dirty="0"/>
              <a:t>?</a:t>
            </a:r>
          </a:p>
          <a:p>
            <a:pPr marL="0" indent="0">
              <a:buNone/>
            </a:pPr>
            <a:r>
              <a:rPr lang="de-CH" dirty="0"/>
              <a:t>Gibt es Probleme mit anderen Mitarbeitern?</a:t>
            </a:r>
          </a:p>
          <a:p>
            <a:pPr marL="0" indent="0">
              <a:buNone/>
            </a:pPr>
            <a:r>
              <a:rPr lang="de-CH" b="1" dirty="0"/>
              <a:t>Gefällt dem Lernenden die Arbeit / der Betrieb?</a:t>
            </a:r>
          </a:p>
          <a:p>
            <a:pPr marL="0" indent="0">
              <a:buNone/>
            </a:pPr>
            <a:r>
              <a:rPr lang="de-CH" dirty="0"/>
              <a:t>Sehe ich Handlungsbedarf?</a:t>
            </a:r>
          </a:p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r>
              <a:rPr lang="de-CH" dirty="0"/>
              <a:t>Es muss ein Bericht über das Gespräch erstellt werden.</a:t>
            </a:r>
          </a:p>
          <a:p>
            <a:pPr marL="0" indent="0">
              <a:buNone/>
            </a:pPr>
            <a:r>
              <a:rPr lang="de-CH" dirty="0">
                <a:hlinkClick r:id="rId3"/>
              </a:rPr>
              <a:t>Bildungsbericht (www.berufsbildung.ch)</a:t>
            </a:r>
            <a:endParaRPr lang="de-CH" dirty="0"/>
          </a:p>
          <a:p>
            <a:endParaRPr lang="de-CH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CFF7B7C6-7079-63FA-2674-9A730B0C02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6596" y="1864292"/>
            <a:ext cx="4165883" cy="1334587"/>
          </a:xfrm>
          <a:prstGeom prst="rect">
            <a:avLst/>
          </a:prstGeom>
        </p:spPr>
      </p:pic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EF382D0B-8FA6-8391-541A-555C0DC476C7}"/>
              </a:ext>
            </a:extLst>
          </p:cNvPr>
          <p:cNvGrpSpPr/>
          <p:nvPr/>
        </p:nvGrpSpPr>
        <p:grpSpPr>
          <a:xfrm>
            <a:off x="9145493" y="2977562"/>
            <a:ext cx="1284382" cy="1725546"/>
            <a:chOff x="7069043" y="2911407"/>
            <a:chExt cx="1678784" cy="2036791"/>
          </a:xfrm>
        </p:grpSpPr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135CD5BA-12FD-D730-A1CA-17602FF8F04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564343" y="3407240"/>
              <a:ext cx="1183484" cy="1540958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pic>
          <p:nvPicPr>
            <p:cNvPr id="11" name="Grafik 10">
              <a:extLst>
                <a:ext uri="{FF2B5EF4-FFF2-40B4-BE49-F238E27FC236}">
                  <a16:creationId xmlns:a16="http://schemas.microsoft.com/office/drawing/2014/main" id="{AC00F461-9B07-558D-1FBA-1BCA4BBDB97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316693" y="3177194"/>
              <a:ext cx="1183484" cy="1540958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pic>
          <p:nvPicPr>
            <p:cNvPr id="12" name="Grafik 11">
              <a:extLst>
                <a:ext uri="{FF2B5EF4-FFF2-40B4-BE49-F238E27FC236}">
                  <a16:creationId xmlns:a16="http://schemas.microsoft.com/office/drawing/2014/main" id="{3005805E-D9C1-5D41-5845-8FAEAFBD2B4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069043" y="2911407"/>
              <a:ext cx="1183484" cy="1540958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136054932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: abgerundete Ecken 12">
            <a:extLst>
              <a:ext uri="{FF2B5EF4-FFF2-40B4-BE49-F238E27FC236}">
                <a16:creationId xmlns:a16="http://schemas.microsoft.com/office/drawing/2014/main" id="{AD0F5FA8-19A8-4E88-87C7-42701CC2CFD7}"/>
              </a:ext>
            </a:extLst>
          </p:cNvPr>
          <p:cNvSpPr/>
          <p:nvPr/>
        </p:nvSpPr>
        <p:spPr>
          <a:xfrm>
            <a:off x="921150" y="1158616"/>
            <a:ext cx="5100960" cy="17976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/>
              <a:t>Handlungskompetenzorientierung</a:t>
            </a: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14B3643E-F137-6362-8FE9-A4582BEE8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de-CH" dirty="0"/>
            </a:br>
            <a:r>
              <a:rPr lang="de-CH" dirty="0"/>
              <a:t>Ziel: selbständige Fachleute!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3C396B1-E9A9-1F26-A83D-F939766314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12.07.2023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44FA825-B041-C808-7654-7F44482C3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e-CH" dirty="0"/>
              <a:t>Trägerschaft BBNE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60A7DCC-A6C5-2626-8DEA-FAB79C46E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3DBBF-17C4-49A5-95EA-AE430A4607C7}" type="slidenum">
              <a:rPr lang="de-CH" smtClean="0"/>
              <a:t>42</a:t>
            </a:fld>
            <a:endParaRPr lang="de-CH"/>
          </a:p>
        </p:txBody>
      </p:sp>
      <p:sp>
        <p:nvSpPr>
          <p:cNvPr id="14" name="Rechteck: abgerundete Ecken 13">
            <a:extLst>
              <a:ext uri="{FF2B5EF4-FFF2-40B4-BE49-F238E27FC236}">
                <a16:creationId xmlns:a16="http://schemas.microsoft.com/office/drawing/2014/main" id="{BD1D49F4-6A5C-48CD-B53C-A51E1A080773}"/>
              </a:ext>
            </a:extLst>
          </p:cNvPr>
          <p:cNvSpPr/>
          <p:nvPr/>
        </p:nvSpPr>
        <p:spPr>
          <a:xfrm>
            <a:off x="6812249" y="3604372"/>
            <a:ext cx="4939514" cy="17657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/>
              <a:t>Zusammenarbeit der Lernorte - Lernortkooperation</a:t>
            </a:r>
          </a:p>
        </p:txBody>
      </p:sp>
      <p:pic>
        <p:nvPicPr>
          <p:cNvPr id="11" name="Grafik 10" descr="Hinzufügen mit einfarbiger Füllung">
            <a:extLst>
              <a:ext uri="{FF2B5EF4-FFF2-40B4-BE49-F238E27FC236}">
                <a16:creationId xmlns:a16="http://schemas.microsoft.com/office/drawing/2014/main" id="{4F8DBB67-7E78-4892-9DEF-D00D43A396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76374" y="2807170"/>
            <a:ext cx="914400" cy="91440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784C16FD-93B0-401C-9DBF-EC30B5088C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1078" y="3318012"/>
            <a:ext cx="1316850" cy="1310754"/>
          </a:xfrm>
          <a:prstGeom prst="rect">
            <a:avLst/>
          </a:prstGeom>
        </p:spPr>
      </p:pic>
      <p:sp>
        <p:nvSpPr>
          <p:cNvPr id="19" name="Inhaltsplatzhalter 7">
            <a:extLst>
              <a:ext uri="{FF2B5EF4-FFF2-40B4-BE49-F238E27FC236}">
                <a16:creationId xmlns:a16="http://schemas.microsoft.com/office/drawing/2014/main" id="{3BC0437E-61A9-4B7B-A6CA-2E28192F0F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55688" y="4767510"/>
            <a:ext cx="5306035" cy="1817046"/>
          </a:xfrm>
        </p:spPr>
        <p:txBody>
          <a:bodyPr/>
          <a:lstStyle/>
          <a:p>
            <a:pPr marL="0" indent="0">
              <a:buNone/>
            </a:pPr>
            <a:r>
              <a:rPr lang="de-CH" dirty="0"/>
              <a:t>Nicht nur wissen, sondern handeln können</a:t>
            </a:r>
          </a:p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endParaRPr lang="de-CH" dirty="0"/>
          </a:p>
        </p:txBody>
      </p:sp>
      <p:pic>
        <p:nvPicPr>
          <p:cNvPr id="20" name="Grafik 19" descr="Pfeil: Gerade Silhouette">
            <a:extLst>
              <a:ext uri="{FF2B5EF4-FFF2-40B4-BE49-F238E27FC236}">
                <a16:creationId xmlns:a16="http://schemas.microsoft.com/office/drawing/2014/main" id="{3335243D-6C7E-404E-B350-85482C3629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0800000">
            <a:off x="2321321" y="3516189"/>
            <a:ext cx="914400" cy="914400"/>
          </a:xfrm>
          <a:prstGeom prst="rect">
            <a:avLst/>
          </a:prstGeom>
        </p:spPr>
      </p:pic>
      <p:sp>
        <p:nvSpPr>
          <p:cNvPr id="22" name="Inhaltsplatzhalter 7">
            <a:extLst>
              <a:ext uri="{FF2B5EF4-FFF2-40B4-BE49-F238E27FC236}">
                <a16:creationId xmlns:a16="http://schemas.microsoft.com/office/drawing/2014/main" id="{0C65EDED-4CCF-4C25-84C3-A14E41199974}"/>
              </a:ext>
            </a:extLst>
          </p:cNvPr>
          <p:cNvSpPr txBox="1">
            <a:spLocks/>
          </p:cNvSpPr>
          <p:nvPr/>
        </p:nvSpPr>
        <p:spPr>
          <a:xfrm>
            <a:off x="6927719" y="5606473"/>
            <a:ext cx="4708575" cy="646546"/>
          </a:xfrm>
          <a:prstGeom prst="rect">
            <a:avLst/>
          </a:prstGeom>
        </p:spPr>
        <p:txBody>
          <a:bodyPr vert="horz" lIns="0" tIns="0" rIns="91440" bIns="45720" rtlCol="0">
            <a:normAutofit fontScale="70000" lnSpcReduction="20000"/>
          </a:bodyPr>
          <a:lstStyle>
            <a:lvl1pPr marL="357188" indent="-357188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5475" indent="-268288" algn="l" defTabSz="914400" rtl="0" eaLnBrk="1" latinLnBrk="0" hangingPunct="1">
              <a:lnSpc>
                <a:spcPct val="100000"/>
              </a:lnSpc>
              <a:spcBef>
                <a:spcPts val="48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3763" indent="-268288" algn="l" defTabSz="914400" rtl="0" eaLnBrk="1" latinLnBrk="0" hangingPunct="1">
              <a:lnSpc>
                <a:spcPct val="100000"/>
              </a:lnSpc>
              <a:spcBef>
                <a:spcPts val="48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3638" indent="-269875" algn="l" defTabSz="914400" rtl="0" eaLnBrk="1" latinLnBrk="0" hangingPunct="1">
              <a:lnSpc>
                <a:spcPct val="100000"/>
              </a:lnSpc>
              <a:spcBef>
                <a:spcPts val="48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1925" indent="-268288" algn="l" defTabSz="914400" rtl="0" eaLnBrk="1" latinLnBrk="0" hangingPunct="1">
              <a:lnSpc>
                <a:spcPct val="100000"/>
              </a:lnSpc>
              <a:spcBef>
                <a:spcPts val="48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CH" sz="3200"/>
              <a:t>Ausbildung in Theorie und Praxis – Duales Bildungssystem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CH"/>
          </a:p>
          <a:p>
            <a:pPr marL="0" indent="0">
              <a:buFont typeface="Arial" panose="020B0604020202020204" pitchFamily="34" charset="0"/>
              <a:buNone/>
            </a:pPr>
            <a:endParaRPr lang="de-CH"/>
          </a:p>
        </p:txBody>
      </p:sp>
      <p:pic>
        <p:nvPicPr>
          <p:cNvPr id="24" name="Grafik 23" descr="Klatschende Hände mit einfarbiger Füllung">
            <a:extLst>
              <a:ext uri="{FF2B5EF4-FFF2-40B4-BE49-F238E27FC236}">
                <a16:creationId xmlns:a16="http://schemas.microsoft.com/office/drawing/2014/main" id="{41F7EFBA-D7CC-4413-AE7B-E0BB8761AF8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652385" y="3263172"/>
            <a:ext cx="1316850" cy="131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463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9" grpId="0" build="p"/>
      <p:bldP spid="2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14B3643E-F137-6362-8FE9-A4582BEE8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de-CH"/>
            </a:br>
            <a:r>
              <a:rPr lang="de-CH"/>
              <a:t>Die Handlungskompetenzorientierung – Definition SBFI 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3C396B1-E9A9-1F26-A83D-F939766314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12.07.2023</a:t>
            </a:r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44FA825-B041-C808-7654-7F44482C3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e-CH" dirty="0"/>
              <a:t>Trägerschaft BBNE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60A7DCC-A6C5-2626-8DEA-FAB79C46E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3DBBF-17C4-49A5-95EA-AE430A4607C7}" type="slidenum">
              <a:rPr lang="de-CH" smtClean="0"/>
              <a:t>43</a:t>
            </a:fld>
            <a:endParaRPr lang="de-CH"/>
          </a:p>
        </p:txBody>
      </p:sp>
      <p:sp>
        <p:nvSpPr>
          <p:cNvPr id="10" name="Inhaltsplatzhalter 7">
            <a:extLst>
              <a:ext uri="{FF2B5EF4-FFF2-40B4-BE49-F238E27FC236}">
                <a16:creationId xmlns:a16="http://schemas.microsoft.com/office/drawing/2014/main" id="{72458048-9680-40C8-BD68-1CB34547E199}"/>
              </a:ext>
            </a:extLst>
          </p:cNvPr>
          <p:cNvSpPr txBox="1">
            <a:spLocks/>
          </p:cNvSpPr>
          <p:nvPr/>
        </p:nvSpPr>
        <p:spPr>
          <a:xfrm>
            <a:off x="6482134" y="2619085"/>
            <a:ext cx="4213576" cy="3330332"/>
          </a:xfrm>
          <a:prstGeom prst="rect">
            <a:avLst/>
          </a:prstGeom>
        </p:spPr>
        <p:txBody>
          <a:bodyPr vert="horz" lIns="0" tIns="0" rIns="91440" bIns="45720" rtlCol="0">
            <a:normAutofit/>
          </a:bodyPr>
          <a:lstStyle>
            <a:lvl1pPr marL="357188" indent="-357188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5475" indent="-268288" algn="l" defTabSz="914400" rtl="0" eaLnBrk="1" latinLnBrk="0" hangingPunct="1">
              <a:lnSpc>
                <a:spcPct val="100000"/>
              </a:lnSpc>
              <a:spcBef>
                <a:spcPts val="48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93763" indent="-268288" algn="l" defTabSz="914400" rtl="0" eaLnBrk="1" latinLnBrk="0" hangingPunct="1">
              <a:lnSpc>
                <a:spcPct val="100000"/>
              </a:lnSpc>
              <a:spcBef>
                <a:spcPts val="48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3638" indent="-269875" algn="l" defTabSz="914400" rtl="0" eaLnBrk="1" latinLnBrk="0" hangingPunct="1">
              <a:lnSpc>
                <a:spcPct val="100000"/>
              </a:lnSpc>
              <a:spcBef>
                <a:spcPts val="48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1925" indent="-268288" algn="l" defTabSz="914400" rtl="0" eaLnBrk="1" latinLnBrk="0" hangingPunct="1">
              <a:lnSpc>
                <a:spcPct val="100000"/>
              </a:lnSpc>
              <a:spcBef>
                <a:spcPts val="48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de-CH"/>
          </a:p>
          <a:p>
            <a:pPr marL="0" indent="0">
              <a:buFont typeface="Arial" panose="020B0604020202020204" pitchFamily="34" charset="0"/>
              <a:buNone/>
            </a:pPr>
            <a:endParaRPr lang="de-CH"/>
          </a:p>
          <a:p>
            <a:pPr marL="0" indent="0">
              <a:buFont typeface="Arial" panose="020B0604020202020204" pitchFamily="34" charset="0"/>
              <a:buNone/>
            </a:pPr>
            <a:endParaRPr lang="de-CH"/>
          </a:p>
          <a:p>
            <a:pPr marL="0" indent="0">
              <a:buFont typeface="Arial" panose="020B0604020202020204" pitchFamily="34" charset="0"/>
              <a:buNone/>
            </a:pPr>
            <a:endParaRPr lang="de-CH"/>
          </a:p>
          <a:p>
            <a:pPr marL="0" indent="0">
              <a:buFont typeface="Arial" panose="020B0604020202020204" pitchFamily="34" charset="0"/>
              <a:buNone/>
            </a:pPr>
            <a:endParaRPr lang="de-CH"/>
          </a:p>
          <a:p>
            <a:pPr marL="0" indent="0">
              <a:buFont typeface="Arial" panose="020B0604020202020204" pitchFamily="34" charset="0"/>
              <a:buNone/>
            </a:pPr>
            <a:endParaRPr lang="de-CH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2359C279-F9CB-4FD7-923C-777E091849C8}"/>
              </a:ext>
            </a:extLst>
          </p:cNvPr>
          <p:cNvSpPr/>
          <p:nvPr/>
        </p:nvSpPr>
        <p:spPr>
          <a:xfrm>
            <a:off x="3469068" y="1164771"/>
            <a:ext cx="5544303" cy="53283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2400" dirty="0"/>
              <a:t>Handlungskompetent ist, wer berufliche Aufgaben und Tätigkeiten eigeninitiativ, zielorientiert, fachgerecht und flexibel ausführt.</a:t>
            </a:r>
          </a:p>
          <a:p>
            <a:pPr algn="ctr"/>
            <a:endParaRPr lang="de-CH" sz="2400" dirty="0"/>
          </a:p>
          <a:p>
            <a:pPr algn="ctr"/>
            <a:r>
              <a:rPr lang="de-CH" sz="1400" b="1" i="1" dirty="0"/>
              <a:t>Definition </a:t>
            </a:r>
          </a:p>
          <a:p>
            <a:pPr algn="ctr"/>
            <a:r>
              <a:rPr lang="de-CH" sz="1400" b="1" i="1" dirty="0"/>
              <a:t>Staatssekretariat für Bildung, Forschung und Innovation SBFI</a:t>
            </a:r>
          </a:p>
        </p:txBody>
      </p:sp>
    </p:spTree>
    <p:extLst>
      <p:ext uri="{BB962C8B-B14F-4D97-AF65-F5344CB8AC3E}">
        <p14:creationId xmlns:p14="http://schemas.microsoft.com/office/powerpoint/2010/main" val="393080330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FE992B-D7BB-4C9B-A6E6-3A101D585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de-CH"/>
            </a:br>
            <a:r>
              <a:rPr lang="de-CH"/>
              <a:t>Die 4 Dimensionen der Handlungskompetenzen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855DFC0-BAF8-4CD7-BE48-E6A8A1749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12.07.2023</a:t>
            </a:r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52FC318-D6E4-4702-A9EC-94978DBF1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e-CH"/>
              <a:t>Trägerschaft BBNE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A98A77F-1E3A-4E30-B44C-4F84BEFB6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3DBBF-17C4-49A5-95EA-AE430A4607C7}" type="slidenum">
              <a:rPr lang="de-CH" smtClean="0"/>
              <a:t>44</a:t>
            </a:fld>
            <a:endParaRPr lang="de-CH"/>
          </a:p>
        </p:txBody>
      </p:sp>
      <p:graphicFrame>
        <p:nvGraphicFramePr>
          <p:cNvPr id="7" name="Tabelle 7">
            <a:extLst>
              <a:ext uri="{FF2B5EF4-FFF2-40B4-BE49-F238E27FC236}">
                <a16:creationId xmlns:a16="http://schemas.microsoft.com/office/drawing/2014/main" id="{07FAE4B6-E8E2-4DC3-A5D3-4575610052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4618138"/>
              </p:ext>
            </p:extLst>
          </p:nvPr>
        </p:nvGraphicFramePr>
        <p:xfrm>
          <a:off x="3836703" y="1123717"/>
          <a:ext cx="8128000" cy="51206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8128000">
                  <a:extLst>
                    <a:ext uri="{9D8B030D-6E8A-4147-A177-3AD203B41FA5}">
                      <a16:colId xmlns:a16="http://schemas.microsoft.com/office/drawing/2014/main" val="693071664"/>
                    </a:ext>
                  </a:extLst>
                </a:gridCol>
              </a:tblGrid>
              <a:tr h="157919">
                <a:tc>
                  <a:txBody>
                    <a:bodyPr/>
                    <a:lstStyle/>
                    <a:p>
                      <a:r>
                        <a:rPr lang="de-CH"/>
                        <a:t>4 Dimensionen der Handlungskompetenz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07272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b="1"/>
                        <a:t>Fachkompetenz: </a:t>
                      </a:r>
                      <a:r>
                        <a:rPr lang="de-CH" sz="1800" b="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Fachliche Aufgaben nach berufsspezifischen Qualitätsstandards auszuführen. Fachsprache anwenden.</a:t>
                      </a:r>
                    </a:p>
                    <a:p>
                      <a:endParaRPr lang="de-CH" sz="1800" b="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de-CH" sz="1800" b="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98519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b="1"/>
                        <a:t>Methodenkompetenz: </a:t>
                      </a:r>
                      <a:r>
                        <a:rPr lang="de-CH"/>
                        <a:t>Arbeitsorganisation, Hilfsmittel einsetzen, Probleme zielgerichtet lösen, Methoden und Techniken einsetzen,…</a:t>
                      </a:r>
                    </a:p>
                    <a:p>
                      <a:endParaRPr lang="de-CH"/>
                    </a:p>
                    <a:p>
                      <a:endParaRPr lang="de-C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95200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b="1"/>
                        <a:t>Sozialkompetenz: </a:t>
                      </a:r>
                      <a:r>
                        <a:rPr lang="de-CH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Alle persönlichen Fähigkeiten und Einstellungen, mit denen sich eine Person auf andere Personen ausrichtet.</a:t>
                      </a:r>
                    </a:p>
                    <a:p>
                      <a:endParaRPr lang="de-CH"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de-CH"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92843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b="1"/>
                        <a:t>Selbstkompetenz: </a:t>
                      </a:r>
                      <a:r>
                        <a:rPr lang="de-CH" sz="180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Haltung eines Menschen zur Arbeit: Zuverlässigkeit, Selbstständigkeit, Leistungsbereitschaft, Verantwortungsbewusstsein,…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CH"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CH" sz="18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9011042"/>
                  </a:ext>
                </a:extLst>
              </a:tr>
            </a:tbl>
          </a:graphicData>
        </a:graphic>
      </p:graphicFrame>
      <p:pic>
        <p:nvPicPr>
          <p:cNvPr id="34" name="Grafik 33">
            <a:extLst>
              <a:ext uri="{FF2B5EF4-FFF2-40B4-BE49-F238E27FC236}">
                <a16:creationId xmlns:a16="http://schemas.microsoft.com/office/drawing/2014/main" id="{9ABB7532-9818-4F6F-9CC7-808D406816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220" y="2300744"/>
            <a:ext cx="3367990" cy="2790829"/>
          </a:xfrm>
          <a:prstGeom prst="rect">
            <a:avLst/>
          </a:prstGeom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0F030F63-9A17-4524-B3E7-5BBD82725857}"/>
              </a:ext>
            </a:extLst>
          </p:cNvPr>
          <p:cNvSpPr/>
          <p:nvPr/>
        </p:nvSpPr>
        <p:spPr>
          <a:xfrm>
            <a:off x="120899" y="1307694"/>
            <a:ext cx="3367990" cy="17770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b="1" i="1">
                <a:solidFill>
                  <a:schemeClr val="bg1"/>
                </a:solidFill>
              </a:rPr>
              <a:t>b2: </a:t>
            </a:r>
            <a:r>
              <a:rPr lang="de-CH" sz="1800" b="1" i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Kabel in Kabelführungs-anlagen einziehen und verlegen</a:t>
            </a:r>
            <a:r>
              <a:rPr lang="de-CH" b="1" i="1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C7BE80C8-6530-4509-AA12-DCB908657E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9854" y="1479327"/>
            <a:ext cx="4188584" cy="11909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63B739F8-5F10-4F6A-8464-FF26C7D0E9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98664" y="2696554"/>
            <a:ext cx="4359774" cy="11428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56DC8568-96F1-4C33-A741-0A30C00618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77769" y="3881684"/>
            <a:ext cx="4469066" cy="11428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346C35F6-51F0-4281-81E3-50891E70DDD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24688" y="5063021"/>
            <a:ext cx="4522147" cy="11428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24611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FE992B-D7BB-4C9B-A6E6-3A101D585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8" y="168965"/>
            <a:ext cx="10445922" cy="721957"/>
          </a:xfrm>
        </p:spPr>
        <p:txBody>
          <a:bodyPr/>
          <a:lstStyle/>
          <a:p>
            <a:r>
              <a:rPr lang="de-CH"/>
              <a:t>Wie kommt Handlungskompetenzorientierung zustande? Zusammenarbeit der drei Lernorte </a:t>
            </a:r>
            <a:r>
              <a:rPr lang="de-CH">
                <a:sym typeface="Wingdings" panose="05000000000000000000" pitchFamily="2" charset="2"/>
              </a:rPr>
              <a:t> Lernortkooperation</a:t>
            </a:r>
            <a:endParaRPr lang="de-CH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855DFC0-BAF8-4CD7-BE48-E6A8A1749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12.07.2023</a:t>
            </a:r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52FC318-D6E4-4702-A9EC-94978DBF1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e-CH"/>
              <a:t>Trägerschaft BBNE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A98A77F-1E3A-4E30-B44C-4F84BEFB6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3DBBF-17C4-49A5-95EA-AE430A4607C7}" type="slidenum">
              <a:rPr lang="de-CH" smtClean="0"/>
              <a:t>45</a:t>
            </a:fld>
            <a:endParaRPr lang="de-CH"/>
          </a:p>
        </p:txBody>
      </p:sp>
      <p:graphicFrame>
        <p:nvGraphicFramePr>
          <p:cNvPr id="10" name="Diagramm 9">
            <a:extLst>
              <a:ext uri="{FF2B5EF4-FFF2-40B4-BE49-F238E27FC236}">
                <a16:creationId xmlns:a16="http://schemas.microsoft.com/office/drawing/2014/main" id="{500FBCE6-C2E9-4384-87D0-AA2AB0EA3E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75177594"/>
              </p:ext>
            </p:extLst>
          </p:nvPr>
        </p:nvGraphicFramePr>
        <p:xfrm>
          <a:off x="2975530" y="363444"/>
          <a:ext cx="8667160" cy="56289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Textfeld 12">
            <a:extLst>
              <a:ext uri="{FF2B5EF4-FFF2-40B4-BE49-F238E27FC236}">
                <a16:creationId xmlns:a16="http://schemas.microsoft.com/office/drawing/2014/main" id="{ED4CB2E7-FC12-45C3-A837-AC718574B5A7}"/>
              </a:ext>
            </a:extLst>
          </p:cNvPr>
          <p:cNvSpPr txBox="1"/>
          <p:nvPr/>
        </p:nvSpPr>
        <p:spPr>
          <a:xfrm>
            <a:off x="1827995" y="3518782"/>
            <a:ext cx="3624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1"/>
              <a:t>Erklärende Theorie zur Praxis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B0B368F8-0EA0-45EA-864B-0DE2587F17DD}"/>
              </a:ext>
            </a:extLst>
          </p:cNvPr>
          <p:cNvSpPr txBox="1"/>
          <p:nvPr/>
        </p:nvSpPr>
        <p:spPr>
          <a:xfrm>
            <a:off x="8844708" y="1372611"/>
            <a:ext cx="36245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1"/>
              <a:t>Idealisiertes Einführen, Anwenden und Üben. Als Ergänzung zur betrieblichen Ausbildung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58076D31-F22C-4E0F-8DD9-45C7B044CF32}"/>
              </a:ext>
            </a:extLst>
          </p:cNvPr>
          <p:cNvSpPr txBox="1"/>
          <p:nvPr/>
        </p:nvSpPr>
        <p:spPr>
          <a:xfrm>
            <a:off x="8148202" y="6011469"/>
            <a:ext cx="4043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b="1"/>
              <a:t>Einführen, Anwenden und Üben</a:t>
            </a:r>
            <a:r>
              <a:rPr lang="de-CH"/>
              <a:t>.</a:t>
            </a:r>
          </a:p>
        </p:txBody>
      </p:sp>
      <p:pic>
        <p:nvPicPr>
          <p:cNvPr id="30" name="Grafik 29" descr="Pfeil: Gerade Silhouette">
            <a:extLst>
              <a:ext uri="{FF2B5EF4-FFF2-40B4-BE49-F238E27FC236}">
                <a16:creationId xmlns:a16="http://schemas.microsoft.com/office/drawing/2014/main" id="{4BF59559-626A-4491-9D91-FCAB510C5E1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020796" y="4209113"/>
            <a:ext cx="1619475" cy="1619475"/>
          </a:xfrm>
          <a:prstGeom prst="rect">
            <a:avLst/>
          </a:prstGeom>
        </p:spPr>
      </p:pic>
      <p:pic>
        <p:nvPicPr>
          <p:cNvPr id="31" name="Grafik 30" descr="Pfeil: Gerade Silhouette">
            <a:extLst>
              <a:ext uri="{FF2B5EF4-FFF2-40B4-BE49-F238E27FC236}">
                <a16:creationId xmlns:a16="http://schemas.microsoft.com/office/drawing/2014/main" id="{A05F41B7-1112-4F53-8513-3D67CECB014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10800000">
            <a:off x="2020795" y="5182636"/>
            <a:ext cx="1619475" cy="1619475"/>
          </a:xfrm>
          <a:prstGeom prst="rect">
            <a:avLst/>
          </a:prstGeom>
        </p:spPr>
      </p:pic>
      <p:pic>
        <p:nvPicPr>
          <p:cNvPr id="7" name="Grafik 6" descr="Rede Silhouette">
            <a:extLst>
              <a:ext uri="{FF2B5EF4-FFF2-40B4-BE49-F238E27FC236}">
                <a16:creationId xmlns:a16="http://schemas.microsoft.com/office/drawing/2014/main" id="{A1C5D6C7-EC76-42EB-AD86-C88EA099D83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16200000">
            <a:off x="3677192" y="2967832"/>
            <a:ext cx="3155776" cy="4559100"/>
          </a:xfrm>
          <a:prstGeom prst="rect">
            <a:avLst/>
          </a:prstGeom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41B4BFDE-5062-4079-997E-CF758B8D0BE3}"/>
              </a:ext>
            </a:extLst>
          </p:cNvPr>
          <p:cNvSpPr txBox="1"/>
          <p:nvPr/>
        </p:nvSpPr>
        <p:spPr>
          <a:xfrm>
            <a:off x="3876322" y="4370219"/>
            <a:ext cx="22933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/>
              <a:t>Welches Wissen braucht der Lernende, damit er die beruflichen Situationen besser meistert?</a:t>
            </a:r>
          </a:p>
        </p:txBody>
      </p:sp>
      <p:graphicFrame>
        <p:nvGraphicFramePr>
          <p:cNvPr id="8" name="Tabelle 8">
            <a:extLst>
              <a:ext uri="{FF2B5EF4-FFF2-40B4-BE49-F238E27FC236}">
                <a16:creationId xmlns:a16="http://schemas.microsoft.com/office/drawing/2014/main" id="{4450AC59-F454-4146-BCA8-A671217B15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5481859"/>
              </p:ext>
            </p:extLst>
          </p:nvPr>
        </p:nvGraphicFramePr>
        <p:xfrm>
          <a:off x="258944" y="4270345"/>
          <a:ext cx="1653688" cy="18542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653688">
                  <a:extLst>
                    <a:ext uri="{9D8B030D-6E8A-4147-A177-3AD203B41FA5}">
                      <a16:colId xmlns:a16="http://schemas.microsoft.com/office/drawing/2014/main" val="29342757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CH" b="0"/>
                        <a:t>BKU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61154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/>
                        <a:t>Elektrotechnik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22945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/>
                        <a:t>Mathematik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43992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/>
                        <a:t>Physik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432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/>
                        <a:t>Chemie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2503567"/>
                  </a:ext>
                </a:extLst>
              </a:tr>
            </a:tbl>
          </a:graphicData>
        </a:graphic>
      </p:graphicFrame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B54D69B4-129A-4D00-A9DB-056A5E08A1F7}"/>
              </a:ext>
            </a:extLst>
          </p:cNvPr>
          <p:cNvGrpSpPr/>
          <p:nvPr/>
        </p:nvGrpSpPr>
        <p:grpSpPr>
          <a:xfrm>
            <a:off x="2483479" y="5620196"/>
            <a:ext cx="921600" cy="776160"/>
            <a:chOff x="2483479" y="5620196"/>
            <a:chExt cx="921600" cy="776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6E10A148-875B-4073-AA95-9F3205C4B371}"/>
                    </a:ext>
                  </a:extLst>
                </p14:cNvPr>
                <p14:cNvContentPartPr/>
                <p14:nvPr/>
              </p14:nvContentPartPr>
              <p14:xfrm>
                <a:off x="2483479" y="5620196"/>
                <a:ext cx="921600" cy="56016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6E10A148-875B-4073-AA95-9F3205C4B371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474479" y="5611202"/>
                  <a:ext cx="939240" cy="57778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BCA50FBB-3B19-4596-BF0F-6A54F25DE30C}"/>
                    </a:ext>
                  </a:extLst>
                </p14:cNvPr>
                <p14:cNvContentPartPr/>
                <p14:nvPr/>
              </p14:nvContentPartPr>
              <p14:xfrm>
                <a:off x="2632159" y="5691116"/>
                <a:ext cx="656280" cy="70524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BCA50FBB-3B19-4596-BF0F-6A54F25DE30C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623159" y="5682116"/>
                  <a:ext cx="673920" cy="7228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86461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/>
      <p:bldP spid="19" grpId="0"/>
      <p:bldP spid="17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4AC370-9F97-5C25-1430-36A51E82D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de-CH" dirty="0"/>
            </a:br>
            <a:r>
              <a:rPr lang="de-CH" dirty="0"/>
              <a:t>Hilfsmittel zur Förderung der Handlungskompetenz eines Lernenden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55B6B14-CCDE-5F24-3552-17E68438C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12.07.2023</a:t>
            </a:r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03D0304-985E-B751-44B4-9C44C31D7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e-CH"/>
              <a:t>Trägerschaft BBNE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A942C6A-E660-AB71-D58A-4C91F31A9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3DBBF-17C4-49A5-95EA-AE430A4607C7}" type="slidenum">
              <a:rPr lang="de-CH" smtClean="0"/>
              <a:t>46</a:t>
            </a:fld>
            <a:endParaRPr lang="de-CH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87CFCD10-30B4-C2A2-AB62-0071CB1535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55688" y="1421296"/>
            <a:ext cx="10271125" cy="4839804"/>
          </a:xfrm>
        </p:spPr>
        <p:txBody>
          <a:bodyPr/>
          <a:lstStyle/>
          <a:p>
            <a:r>
              <a:rPr lang="de-CH" b="1" dirty="0"/>
              <a:t>Entdeckende Lernen</a:t>
            </a:r>
          </a:p>
          <a:p>
            <a:pPr marL="536575" lvl="2" indent="0">
              <a:buNone/>
            </a:pPr>
            <a:r>
              <a:rPr lang="de-CH" sz="2000" dirty="0"/>
              <a:t>I = Informieren</a:t>
            </a:r>
            <a:br>
              <a:rPr lang="de-CH" sz="2000" dirty="0"/>
            </a:br>
            <a:r>
              <a:rPr lang="de-CH" sz="2000" dirty="0"/>
              <a:t>P = Planen</a:t>
            </a:r>
            <a:br>
              <a:rPr lang="de-CH" sz="2000" dirty="0"/>
            </a:br>
            <a:r>
              <a:rPr lang="de-CH" sz="2000" dirty="0"/>
              <a:t>E = Entscheiden</a:t>
            </a:r>
            <a:br>
              <a:rPr lang="de-CH" sz="2000" dirty="0"/>
            </a:br>
            <a:r>
              <a:rPr lang="de-CH" sz="2000" dirty="0"/>
              <a:t>R = Realisieren</a:t>
            </a:r>
            <a:br>
              <a:rPr lang="de-CH" sz="2000" dirty="0"/>
            </a:br>
            <a:r>
              <a:rPr lang="de-CH" sz="2000" dirty="0"/>
              <a:t>K = Kontrollieren</a:t>
            </a:r>
            <a:br>
              <a:rPr lang="de-CH" sz="2000" dirty="0"/>
            </a:br>
            <a:r>
              <a:rPr lang="de-CH" sz="2000" dirty="0"/>
              <a:t>A = Auswerten</a:t>
            </a:r>
          </a:p>
          <a:p>
            <a:r>
              <a:rPr lang="de-CH" b="1" dirty="0"/>
              <a:t>Reflexion der Arbeit</a:t>
            </a:r>
          </a:p>
          <a:p>
            <a:pPr marL="536575" lvl="2" indent="0">
              <a:buNone/>
            </a:pPr>
            <a:r>
              <a:rPr lang="de-CH" dirty="0"/>
              <a:t>- </a:t>
            </a:r>
            <a:r>
              <a:rPr lang="de-CH" sz="2000" dirty="0"/>
              <a:t>Lerndokumentation führen</a:t>
            </a:r>
            <a:br>
              <a:rPr lang="de-CH" sz="2000" dirty="0"/>
            </a:br>
            <a:r>
              <a:rPr lang="de-CH" sz="2000" dirty="0"/>
              <a:t>- Selbsteinschätzung – Was ist mir gelungen? Was kann ich verbessern?</a:t>
            </a:r>
            <a:br>
              <a:rPr lang="de-CH" sz="2000" dirty="0"/>
            </a:br>
            <a:r>
              <a:rPr lang="de-CH" sz="2000" dirty="0"/>
              <a:t>- Fremdeinschätzung – Was ist dir gelungen? Wo sehe ich Verbesserungspotential?</a:t>
            </a:r>
          </a:p>
          <a:p>
            <a:r>
              <a:rPr lang="de-CH" b="1" dirty="0"/>
              <a:t>Verantwortung für Arbeiten übertragen</a:t>
            </a:r>
            <a:r>
              <a:rPr lang="de-CH" dirty="0"/>
              <a:t>, welche dem Ausbildungsstand entsprechen</a:t>
            </a:r>
          </a:p>
          <a:p>
            <a:r>
              <a:rPr lang="de-CH" b="1" dirty="0"/>
              <a:t>Lösungsideen des Lernenden erfragen und wertschätzen</a:t>
            </a:r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16932183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9">
            <a:extLst>
              <a:ext uri="{FF2B5EF4-FFF2-40B4-BE49-F238E27FC236}">
                <a16:creationId xmlns:a16="http://schemas.microsoft.com/office/drawing/2014/main" id="{73015F11-8E69-B2A4-2FEC-04AD00D3F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de-CH" dirty="0"/>
            </a:br>
            <a:r>
              <a:rPr lang="de-CH" dirty="0"/>
              <a:t>Bildungsverordnung NE EFZ 2023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E9C013C-0255-9A2A-176D-CC72DF6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3DBBF-17C4-49A5-95EA-AE430A4607C7}" type="slidenum">
              <a:rPr lang="de-CH" smtClean="0"/>
              <a:t>47</a:t>
            </a:fld>
            <a:endParaRPr lang="de-CH"/>
          </a:p>
        </p:txBody>
      </p:sp>
      <p:sp>
        <p:nvSpPr>
          <p:cNvPr id="4" name="Textplatzhalter 2"/>
          <p:cNvSpPr txBox="1">
            <a:spLocks/>
          </p:cNvSpPr>
          <p:nvPr/>
        </p:nvSpPr>
        <p:spPr>
          <a:xfrm>
            <a:off x="1013420" y="1097769"/>
            <a:ext cx="10872701" cy="463681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indent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000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/>
            </a:lvl2pPr>
            <a:lvl3pPr marL="1143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/>
            </a:lvl3pPr>
            <a:lvl4pPr marL="1600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/>
            </a:lvl4pPr>
            <a:lvl5pPr marL="20574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r>
              <a:rPr lang="de-CH" altLang="de-DE" sz="2400" dirty="0"/>
              <a:t>Art. 16 / Zulassung zum Qualifikationsverfahren</a:t>
            </a:r>
          </a:p>
        </p:txBody>
      </p:sp>
      <p:sp>
        <p:nvSpPr>
          <p:cNvPr id="14" name="Textplatzhalter 2"/>
          <p:cNvSpPr txBox="1">
            <a:spLocks/>
          </p:cNvSpPr>
          <p:nvPr/>
        </p:nvSpPr>
        <p:spPr>
          <a:xfrm>
            <a:off x="1013420" y="1536456"/>
            <a:ext cx="5251387" cy="5382744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indent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000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/>
            </a:lvl2pPr>
            <a:lvl3pPr marL="1143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/>
            </a:lvl3pPr>
            <a:lvl4pPr marL="1600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/>
            </a:lvl4pPr>
            <a:lvl5pPr marL="20574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r>
              <a:rPr lang="de-CH" altLang="de-DE" sz="1800" b="1" dirty="0" err="1"/>
              <a:t>BiVo</a:t>
            </a:r>
            <a:r>
              <a:rPr lang="de-CH" altLang="de-DE" sz="1800" b="1" dirty="0"/>
              <a:t> 2013</a:t>
            </a:r>
          </a:p>
          <a:p>
            <a:r>
              <a:rPr lang="de-CH" altLang="de-DE" sz="1800" dirty="0"/>
              <a:t>Zugelassen wird, wer die berufliche Grundbildung erworben hat: </a:t>
            </a:r>
          </a:p>
          <a:p>
            <a:pPr marL="457200" indent="-457200">
              <a:buAutoNum type="alphaLcPeriod"/>
            </a:pPr>
            <a:r>
              <a:rPr lang="de-CH" altLang="de-DE" sz="1800" dirty="0"/>
              <a:t>nach den Bestimmungen dieser Verordnung;</a:t>
            </a:r>
          </a:p>
          <a:p>
            <a:pPr marL="457200" indent="-457200">
              <a:buAutoNum type="alphaLcPeriod"/>
            </a:pPr>
            <a:r>
              <a:rPr lang="de-CH" altLang="de-DE" sz="1800" dirty="0"/>
              <a:t>in einer vom Kanton dafür zugelassenen Bildungsinstitution oder  </a:t>
            </a:r>
          </a:p>
          <a:p>
            <a:pPr marL="457200" indent="-457200">
              <a:buAutoNum type="alphaLcPeriod"/>
            </a:pPr>
            <a:r>
              <a:rPr lang="de-CH" altLang="de-DE" sz="1800" dirty="0"/>
              <a:t>ausserhalb eines geregelten Bildungsganges und:</a:t>
            </a:r>
          </a:p>
          <a:p>
            <a:pPr marL="800100" lvl="1" indent="-342900">
              <a:buFont typeface="+mj-lt"/>
              <a:buAutoNum type="arabicPeriod"/>
            </a:pPr>
            <a:r>
              <a:rPr lang="de-CH" altLang="de-DE" sz="1800" dirty="0"/>
              <a:t>die nach Art. 32 BBV erforderliche Erfahrung erworben hat, </a:t>
            </a:r>
          </a:p>
          <a:p>
            <a:pPr marL="800100" lvl="1" indent="-342900">
              <a:buFont typeface="+mj-lt"/>
              <a:buAutoNum type="arabicPeriod"/>
            </a:pPr>
            <a:r>
              <a:rPr lang="de-CH" altLang="de-DE" sz="1800" dirty="0"/>
              <a:t>von dieser beruflichen Erfahrung mind. </a:t>
            </a:r>
            <a:br>
              <a:rPr lang="de-CH" altLang="de-DE" sz="1800" dirty="0"/>
            </a:br>
            <a:r>
              <a:rPr lang="de-CH" altLang="de-DE" sz="1800" b="1" dirty="0">
                <a:solidFill>
                  <a:srgbClr val="FF0000"/>
                </a:solidFill>
              </a:rPr>
              <a:t>3</a:t>
            </a:r>
            <a:r>
              <a:rPr lang="de-CH" altLang="de-DE" sz="1800" dirty="0"/>
              <a:t> Jahre im Bereich der </a:t>
            </a:r>
            <a:r>
              <a:rPr lang="de-CH" altLang="de-DE" sz="1800" dirty="0" err="1"/>
              <a:t>Netzelektriker:innen</a:t>
            </a:r>
            <a:r>
              <a:rPr lang="de-CH" altLang="de-DE" sz="1800" dirty="0"/>
              <a:t> erworben hat, </a:t>
            </a:r>
          </a:p>
          <a:p>
            <a:pPr marL="800100" lvl="1" indent="-342900">
              <a:buFont typeface="+mj-lt"/>
              <a:buAutoNum type="arabicPeriod"/>
            </a:pPr>
            <a:r>
              <a:rPr lang="de-CH" altLang="de-DE" sz="1800" dirty="0"/>
              <a:t>Glaubhaft macht, den </a:t>
            </a:r>
            <a:r>
              <a:rPr lang="de-CH" altLang="de-DE" sz="1800" dirty="0" err="1">
                <a:solidFill>
                  <a:srgbClr val="FF0000"/>
                </a:solidFill>
              </a:rPr>
              <a:t>Anfordrungen</a:t>
            </a:r>
            <a:r>
              <a:rPr lang="de-CH" altLang="de-DE" sz="1800" dirty="0">
                <a:solidFill>
                  <a:srgbClr val="FF0000"/>
                </a:solidFill>
              </a:rPr>
              <a:t> der Abschussprüfung (Art. 17) </a:t>
            </a:r>
            <a:r>
              <a:rPr lang="de-CH" altLang="de-DE" sz="1800" dirty="0"/>
              <a:t>gewachsen zu sein</a:t>
            </a:r>
          </a:p>
        </p:txBody>
      </p:sp>
      <p:sp>
        <p:nvSpPr>
          <p:cNvPr id="15" name="Textplatzhalter 2"/>
          <p:cNvSpPr txBox="1">
            <a:spLocks/>
          </p:cNvSpPr>
          <p:nvPr/>
        </p:nvSpPr>
        <p:spPr>
          <a:xfrm>
            <a:off x="6264807" y="1535568"/>
            <a:ext cx="5251387" cy="5011998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indent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000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/>
            </a:lvl2pPr>
            <a:lvl3pPr marL="1143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/>
            </a:lvl3pPr>
            <a:lvl4pPr marL="1600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/>
            </a:lvl4pPr>
            <a:lvl5pPr marL="20574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r>
              <a:rPr lang="de-CH" altLang="de-DE" sz="1800" b="1" dirty="0" err="1"/>
              <a:t>BiVo</a:t>
            </a:r>
            <a:r>
              <a:rPr lang="de-CH" altLang="de-DE" sz="1800" b="1" dirty="0"/>
              <a:t> 2023</a:t>
            </a:r>
          </a:p>
          <a:p>
            <a:r>
              <a:rPr lang="de-CH" altLang="de-DE" sz="1800" dirty="0"/>
              <a:t>Zugelassen wird, wer die berufliche Grundbildung erworben hat: </a:t>
            </a:r>
          </a:p>
          <a:p>
            <a:pPr marL="457200" indent="-457200">
              <a:buAutoNum type="alphaLcPeriod"/>
            </a:pPr>
            <a:r>
              <a:rPr lang="de-CH" altLang="de-DE" sz="1800" dirty="0"/>
              <a:t>nach den Bestimmungen dieser Verordnung;</a:t>
            </a:r>
          </a:p>
          <a:p>
            <a:pPr marL="457200" indent="-457200">
              <a:buAutoNum type="alphaLcPeriod"/>
            </a:pPr>
            <a:r>
              <a:rPr lang="de-CH" altLang="de-DE" sz="1800" dirty="0"/>
              <a:t>in einer vom Kanton dafür zugelassenen Bildungsinstitution oder  </a:t>
            </a:r>
          </a:p>
          <a:p>
            <a:pPr marL="457200" indent="-457200">
              <a:buAutoNum type="alphaLcPeriod"/>
            </a:pPr>
            <a:r>
              <a:rPr lang="de-CH" altLang="de-DE" sz="1800" dirty="0"/>
              <a:t>ausserhalb eines geregelten Bildungsganges und:</a:t>
            </a:r>
          </a:p>
          <a:p>
            <a:pPr marL="800100" lvl="1" indent="-342900">
              <a:buFont typeface="+mj-lt"/>
              <a:buAutoNum type="arabicPeriod"/>
            </a:pPr>
            <a:r>
              <a:rPr lang="de-CH" altLang="de-DE" sz="1800" dirty="0"/>
              <a:t>die nach Art. 32 BBV erforderliche Erfahrung erworben hat, </a:t>
            </a:r>
          </a:p>
          <a:p>
            <a:pPr marL="800100" lvl="1" indent="-342900">
              <a:buFont typeface="+mj-lt"/>
              <a:buAutoNum type="arabicPeriod"/>
            </a:pPr>
            <a:r>
              <a:rPr lang="de-CH" altLang="de-DE" sz="1800" dirty="0"/>
              <a:t>von dieser beruflichen Erfahrung mind. </a:t>
            </a:r>
            <a:br>
              <a:rPr lang="de-CH" altLang="de-DE" sz="1800" dirty="0"/>
            </a:br>
            <a:r>
              <a:rPr lang="de-CH" altLang="de-DE" sz="1800" b="1" dirty="0">
                <a:solidFill>
                  <a:srgbClr val="FF0000"/>
                </a:solidFill>
              </a:rPr>
              <a:t>2</a:t>
            </a:r>
            <a:r>
              <a:rPr lang="de-CH" altLang="de-DE" sz="1800" dirty="0"/>
              <a:t> Jahre im Bereich der </a:t>
            </a:r>
            <a:r>
              <a:rPr lang="de-CH" altLang="de-DE" sz="1800" dirty="0" err="1"/>
              <a:t>Netzelektriker:innen</a:t>
            </a:r>
            <a:r>
              <a:rPr lang="de-CH" altLang="de-DE" sz="1800" dirty="0"/>
              <a:t> erworben hat, </a:t>
            </a:r>
          </a:p>
          <a:p>
            <a:pPr marL="800100" lvl="1" indent="-342900">
              <a:buFont typeface="+mj-lt"/>
              <a:buAutoNum type="arabicPeriod"/>
            </a:pPr>
            <a:r>
              <a:rPr lang="de-CH" altLang="de-DE" sz="1800" dirty="0"/>
              <a:t>Glaubhaft macht, den </a:t>
            </a:r>
            <a:r>
              <a:rPr lang="de-CH" altLang="de-DE" sz="1800" dirty="0">
                <a:solidFill>
                  <a:srgbClr val="FF0000"/>
                </a:solidFill>
              </a:rPr>
              <a:t>Anforderungen der jeweiligen Qualifikationsverfahren </a:t>
            </a:r>
            <a:r>
              <a:rPr lang="de-CH" altLang="de-DE" sz="1800" dirty="0"/>
              <a:t>gewachsen zu sein</a:t>
            </a:r>
          </a:p>
          <a:p>
            <a:endParaRPr lang="de-CH" altLang="de-DE" sz="1800" dirty="0"/>
          </a:p>
          <a:p>
            <a:endParaRPr lang="de-CH" altLang="de-DE" sz="2400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73B6E787-616C-BC64-75A5-00CD05DB1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12.07.2023</a:t>
            </a:r>
            <a:endParaRPr lang="de-CH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3B1E897F-C348-1141-600E-8436E3E4E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Trägerschaft BBNE</a:t>
            </a:r>
          </a:p>
        </p:txBody>
      </p:sp>
    </p:spTree>
    <p:extLst>
      <p:ext uri="{BB962C8B-B14F-4D97-AF65-F5344CB8AC3E}">
        <p14:creationId xmlns:p14="http://schemas.microsoft.com/office/powerpoint/2010/main" val="518700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  <p:bldP spid="15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D0CD92-810D-2C18-CE46-4B9310232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8" y="81879"/>
            <a:ext cx="9976746" cy="721957"/>
          </a:xfrm>
        </p:spPr>
        <p:txBody>
          <a:bodyPr/>
          <a:lstStyle/>
          <a:p>
            <a:br>
              <a:rPr lang="de-DE" dirty="0">
                <a:cs typeface="Arial"/>
              </a:rPr>
            </a:br>
            <a:r>
              <a:rPr lang="de-DE" dirty="0">
                <a:cs typeface="Arial"/>
              </a:rPr>
              <a:t>Qualifikationsverfahren QV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0EA1547-0847-3948-4E40-D2170AE77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12.07.2023</a:t>
            </a:r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A6ABC2D-08F4-38F3-6E11-516619529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Trägerschaft BBNE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D12225D-652F-D181-48AE-BD4085636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3DBBF-17C4-49A5-95EA-AE430A4607C7}" type="slidenum">
              <a:rPr lang="de-CH" smtClean="0"/>
              <a:t>48</a:t>
            </a:fld>
            <a:endParaRPr lang="de-CH"/>
          </a:p>
        </p:txBody>
      </p:sp>
      <p:graphicFrame>
        <p:nvGraphicFramePr>
          <p:cNvPr id="7" name="Tabelle 7">
            <a:extLst>
              <a:ext uri="{FF2B5EF4-FFF2-40B4-BE49-F238E27FC236}">
                <a16:creationId xmlns:a16="http://schemas.microsoft.com/office/drawing/2014/main" id="{FFDFBB92-B255-EF41-F409-F0010D3979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7811478"/>
              </p:ext>
            </p:extLst>
          </p:nvPr>
        </p:nvGraphicFramePr>
        <p:xfrm>
          <a:off x="1055688" y="1324776"/>
          <a:ext cx="4934753" cy="336804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934753">
                  <a:extLst>
                    <a:ext uri="{9D8B030D-6E8A-4147-A177-3AD203B41FA5}">
                      <a16:colId xmlns:a16="http://schemas.microsoft.com/office/drawing/2014/main" val="24335200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CH" sz="1700" dirty="0" err="1"/>
                        <a:t>BiVo</a:t>
                      </a:r>
                      <a:r>
                        <a:rPr lang="de-CH" sz="1700" dirty="0"/>
                        <a:t> 2013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95215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700" dirty="0"/>
                        <a:t>Schriftliche und mündliche Abschlussprüfung Berufskenntnisse als </a:t>
                      </a:r>
                      <a:r>
                        <a:rPr lang="de-DE" sz="1700" dirty="0" err="1"/>
                        <a:t>Fallnote</a:t>
                      </a:r>
                      <a:r>
                        <a:rPr lang="de-DE" sz="1700" dirty="0"/>
                        <a:t> </a:t>
                      </a:r>
                      <a:endParaRPr lang="de-CH" sz="1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15227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CH" sz="1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28922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sz="1700" dirty="0"/>
                        <a:t>VPA 12 – 16 Stunden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7888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DE" sz="1700" dirty="0"/>
                    </a:p>
                    <a:p>
                      <a:endParaRPr lang="de-DE" sz="1700" dirty="0"/>
                    </a:p>
                    <a:p>
                      <a:r>
                        <a:rPr lang="de-DE" sz="1700" dirty="0"/>
                        <a:t>praktische Arbeit: 	40 %;</a:t>
                      </a:r>
                    </a:p>
                    <a:p>
                      <a:r>
                        <a:rPr lang="de-DE" sz="1700" dirty="0"/>
                        <a:t>Berufskenntnisse: 	20 %;</a:t>
                      </a:r>
                    </a:p>
                    <a:p>
                      <a:r>
                        <a:rPr lang="de-DE" sz="1700" dirty="0"/>
                        <a:t>Allgemeinbildung: 	20 %;</a:t>
                      </a:r>
                    </a:p>
                    <a:p>
                      <a:r>
                        <a:rPr lang="de-DE" sz="1700" dirty="0"/>
                        <a:t>Erfahrungsnote: 	20 %</a:t>
                      </a:r>
                      <a:endParaRPr lang="de-CH" sz="1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3491852"/>
                  </a:ext>
                </a:extLst>
              </a:tr>
            </a:tbl>
          </a:graphicData>
        </a:graphic>
      </p:graphicFrame>
      <p:sp>
        <p:nvSpPr>
          <p:cNvPr id="8" name="Textfeld 7">
            <a:extLst>
              <a:ext uri="{FF2B5EF4-FFF2-40B4-BE49-F238E27FC236}">
                <a16:creationId xmlns:a16="http://schemas.microsoft.com/office/drawing/2014/main" id="{A0FCE777-BBE5-D45D-07C8-9256A00FBB13}"/>
              </a:ext>
            </a:extLst>
          </p:cNvPr>
          <p:cNvSpPr txBox="1"/>
          <p:nvPr/>
        </p:nvSpPr>
        <p:spPr>
          <a:xfrm>
            <a:off x="1055688" y="4947374"/>
            <a:ext cx="2743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  <a:tabLst>
                <a:tab pos="539750" algn="l"/>
                <a:tab pos="717550" algn="l"/>
              </a:tabLst>
            </a:pPr>
            <a:r>
              <a:rPr lang="de-CH" sz="1000" dirty="0"/>
              <a:t>VPA 	= 	Vorgegebene praktische Arbeit</a:t>
            </a:r>
          </a:p>
          <a:p>
            <a:pPr marL="171450" indent="-171450">
              <a:buFont typeface="Arial" panose="020B0604020202020204" pitchFamily="34" charset="0"/>
              <a:buChar char="•"/>
              <a:tabLst>
                <a:tab pos="539750" algn="l"/>
                <a:tab pos="717550" algn="l"/>
              </a:tabLst>
            </a:pPr>
            <a:r>
              <a:rPr lang="de-CH" sz="1000" dirty="0"/>
              <a:t>HKB 	= 	Handlungskompetenzbereich</a:t>
            </a:r>
          </a:p>
          <a:p>
            <a:pPr marL="171450" indent="-171450">
              <a:buFont typeface="Arial" panose="020B0604020202020204" pitchFamily="34" charset="0"/>
              <a:buChar char="•"/>
              <a:tabLst>
                <a:tab pos="539750" algn="l"/>
                <a:tab pos="717550" algn="l"/>
              </a:tabLst>
            </a:pPr>
            <a:r>
              <a:rPr lang="de-CH" sz="1000" dirty="0"/>
              <a:t>BK    	= 	Berufskunde</a:t>
            </a:r>
          </a:p>
          <a:p>
            <a:pPr marL="171450" indent="-171450">
              <a:buFont typeface="Arial" panose="020B0604020202020204" pitchFamily="34" charset="0"/>
              <a:buChar char="•"/>
              <a:tabLst>
                <a:tab pos="539750" algn="l"/>
                <a:tab pos="717550" algn="l"/>
              </a:tabLst>
            </a:pPr>
            <a:r>
              <a:rPr lang="de-CH" sz="1000" dirty="0"/>
              <a:t>ABU 	= 	Allgemeinbildender Unterricht</a:t>
            </a:r>
          </a:p>
          <a:p>
            <a:pPr marL="171450" indent="-171450">
              <a:buFont typeface="Arial" panose="020B0604020202020204" pitchFamily="34" charset="0"/>
              <a:buChar char="•"/>
              <a:tabLst>
                <a:tab pos="539750" algn="l"/>
                <a:tab pos="717550" algn="l"/>
              </a:tabLst>
            </a:pPr>
            <a:r>
              <a:rPr lang="de-CH" sz="1000" dirty="0"/>
              <a:t>BFS  	= 	Berufsfachschule</a:t>
            </a:r>
          </a:p>
          <a:p>
            <a:pPr marL="171450" indent="-171450">
              <a:buFont typeface="Arial" panose="020B0604020202020204" pitchFamily="34" charset="0"/>
              <a:buChar char="•"/>
              <a:tabLst>
                <a:tab pos="539750" algn="l"/>
                <a:tab pos="717550" algn="l"/>
              </a:tabLst>
            </a:pPr>
            <a:r>
              <a:rPr lang="de-CH" sz="1000" dirty="0"/>
              <a:t>üK    	= 	Überbetriebliche Kurse</a:t>
            </a:r>
          </a:p>
        </p:txBody>
      </p:sp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909B0D02-532A-D844-B505-6ADB49B501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4899526"/>
              </p:ext>
            </p:extLst>
          </p:nvPr>
        </p:nvGraphicFramePr>
        <p:xfrm>
          <a:off x="6002441" y="1312403"/>
          <a:ext cx="5866280" cy="4198257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5866280">
                  <a:extLst>
                    <a:ext uri="{9D8B030D-6E8A-4147-A177-3AD203B41FA5}">
                      <a16:colId xmlns:a16="http://schemas.microsoft.com/office/drawing/2014/main" val="3319378772"/>
                    </a:ext>
                  </a:extLst>
                </a:gridCol>
              </a:tblGrid>
              <a:tr h="410424">
                <a:tc>
                  <a:txBody>
                    <a:bodyPr/>
                    <a:lstStyle/>
                    <a:p>
                      <a:r>
                        <a:rPr lang="de-CH" sz="1700" dirty="0" err="1"/>
                        <a:t>BiVo</a:t>
                      </a:r>
                      <a:r>
                        <a:rPr lang="de-CH" sz="1700" dirty="0"/>
                        <a:t> 2023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0215459"/>
                  </a:ext>
                </a:extLst>
              </a:tr>
              <a:tr h="617913">
                <a:tc>
                  <a:txBody>
                    <a:bodyPr/>
                    <a:lstStyle/>
                    <a:p>
                      <a:r>
                        <a:rPr lang="de-DE" sz="1700" dirty="0"/>
                        <a:t>Keine schriftliche und mündliche Abschlussprüfung Berufskenntnisse mehr</a:t>
                      </a:r>
                      <a:endParaRPr lang="de-CH" sz="1700" dirty="0"/>
                    </a:p>
                  </a:txBody>
                  <a:tcPr>
                    <a:solidFill>
                      <a:srgbClr val="FFFA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2581049"/>
                  </a:ext>
                </a:extLst>
              </a:tr>
              <a:tr h="617913">
                <a:tc>
                  <a:txBody>
                    <a:bodyPr/>
                    <a:lstStyle/>
                    <a:p>
                      <a:r>
                        <a:rPr lang="de-DE" sz="1700" dirty="0"/>
                        <a:t>Praktische Arbeit mit einem Fachgespräch kombiniert</a:t>
                      </a:r>
                      <a:endParaRPr lang="de-CH" sz="1700" dirty="0"/>
                    </a:p>
                  </a:txBody>
                  <a:tcPr>
                    <a:solidFill>
                      <a:srgbClr val="FFF6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0187083"/>
                  </a:ext>
                </a:extLst>
              </a:tr>
              <a:tr h="354676">
                <a:tc>
                  <a:txBody>
                    <a:bodyPr/>
                    <a:lstStyle/>
                    <a:p>
                      <a:r>
                        <a:rPr lang="de-DE" sz="1700"/>
                        <a:t>VPA Dauer von 16 Stunden (inkl. Fachgespräch)</a:t>
                      </a:r>
                      <a:endParaRPr lang="de-CH" sz="1700"/>
                    </a:p>
                  </a:txBody>
                  <a:tcPr>
                    <a:solidFill>
                      <a:srgbClr val="FFFA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9738066"/>
                  </a:ext>
                </a:extLst>
              </a:tr>
              <a:tr h="2197331">
                <a:tc>
                  <a:txBody>
                    <a:bodyPr/>
                    <a:lstStyle/>
                    <a:p>
                      <a:pPr>
                        <a:tabLst>
                          <a:tab pos="3767138" algn="l"/>
                        </a:tabLst>
                      </a:pPr>
                      <a:r>
                        <a:rPr lang="de-DE" sz="1700" dirty="0"/>
                        <a:t>- VPA-Position 1: HKB - 	</a:t>
                      </a:r>
                      <a:r>
                        <a:rPr lang="de-DE" sz="1700" b="1" dirty="0"/>
                        <a:t>Gewichtung 80%</a:t>
                      </a:r>
                    </a:p>
                    <a:p>
                      <a:pPr>
                        <a:tabLst>
                          <a:tab pos="3767138" algn="l"/>
                        </a:tabLst>
                      </a:pPr>
                      <a:r>
                        <a:rPr lang="de-DE" sz="1700" dirty="0"/>
                        <a:t>- VPA-Position 2: Fachgespräch HKB 	</a:t>
                      </a:r>
                      <a:r>
                        <a:rPr lang="de-DE" sz="1700" b="1" dirty="0"/>
                        <a:t>Gewichtung 20%</a:t>
                      </a:r>
                    </a:p>
                    <a:p>
                      <a:endParaRPr lang="de-CH" sz="1700" dirty="0"/>
                    </a:p>
                    <a:p>
                      <a:r>
                        <a:rPr lang="de-DE" sz="1700" dirty="0"/>
                        <a:t>Die Gesamtnote setzt sich wie folgt zusammen: </a:t>
                      </a:r>
                    </a:p>
                    <a:p>
                      <a:r>
                        <a:rPr lang="de-DE" sz="1700" dirty="0"/>
                        <a:t>- VPA: 	50%</a:t>
                      </a:r>
                    </a:p>
                    <a:p>
                      <a:r>
                        <a:rPr lang="de-DE" sz="1700" dirty="0"/>
                        <a:t>- BK: 	30% (BFS 70% und </a:t>
                      </a:r>
                      <a:r>
                        <a:rPr lang="de-DE" sz="1700" dirty="0" err="1"/>
                        <a:t>üK</a:t>
                      </a:r>
                      <a:r>
                        <a:rPr lang="de-DE" sz="1700" dirty="0"/>
                        <a:t> 30%)</a:t>
                      </a:r>
                    </a:p>
                    <a:p>
                      <a:r>
                        <a:rPr lang="de-DE" sz="1700" dirty="0"/>
                        <a:t>- ABU: 	20%</a:t>
                      </a:r>
                    </a:p>
                  </a:txBody>
                  <a:tcPr>
                    <a:solidFill>
                      <a:srgbClr val="FFF6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10445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833787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D0CD92-810D-2C18-CE46-4B9310232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de-DE" dirty="0">
                <a:cs typeface="Arial"/>
              </a:rPr>
            </a:br>
            <a:r>
              <a:rPr lang="de-DE" dirty="0">
                <a:cs typeface="Arial"/>
              </a:rPr>
              <a:t>Qualifikationsverfahren QV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0EA1547-0847-3948-4E40-D2170AE77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12.07.2023</a:t>
            </a:r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A6ABC2D-08F4-38F3-6E11-516619529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Trägerschaft BBNE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D12225D-652F-D181-48AE-BD4085636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3DBBF-17C4-49A5-95EA-AE430A4607C7}" type="slidenum">
              <a:rPr lang="de-CH" smtClean="0"/>
              <a:t>49</a:t>
            </a:fld>
            <a:endParaRPr lang="de-CH"/>
          </a:p>
        </p:txBody>
      </p:sp>
      <p:graphicFrame>
        <p:nvGraphicFramePr>
          <p:cNvPr id="3" name="Tabelle 8">
            <a:extLst>
              <a:ext uri="{FF2B5EF4-FFF2-40B4-BE49-F238E27FC236}">
                <a16:creationId xmlns:a16="http://schemas.microsoft.com/office/drawing/2014/main" id="{23BB5E9A-A365-D40B-C9D4-C914EA0C27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1664590"/>
              </p:ext>
            </p:extLst>
          </p:nvPr>
        </p:nvGraphicFramePr>
        <p:xfrm>
          <a:off x="985936" y="2445836"/>
          <a:ext cx="10861578" cy="311912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6288167">
                  <a:extLst>
                    <a:ext uri="{9D8B030D-6E8A-4147-A177-3AD203B41FA5}">
                      <a16:colId xmlns:a16="http://schemas.microsoft.com/office/drawing/2014/main" val="1056648361"/>
                    </a:ext>
                  </a:extLst>
                </a:gridCol>
                <a:gridCol w="1706443">
                  <a:extLst>
                    <a:ext uri="{9D8B030D-6E8A-4147-A177-3AD203B41FA5}">
                      <a16:colId xmlns:a16="http://schemas.microsoft.com/office/drawing/2014/main" val="560949346"/>
                    </a:ext>
                  </a:extLst>
                </a:gridCol>
                <a:gridCol w="2866968">
                  <a:extLst>
                    <a:ext uri="{9D8B030D-6E8A-4147-A177-3AD203B41FA5}">
                      <a16:colId xmlns:a16="http://schemas.microsoft.com/office/drawing/2014/main" val="12854988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CH"/>
                        <a:t>Handlungskompetenzbereiche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/>
                        <a:t>Gewichtung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/>
                        <a:t>Dauer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57258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tabLst>
                          <a:tab pos="361950" algn="l"/>
                        </a:tabLst>
                      </a:pPr>
                      <a:r>
                        <a:rPr lang="de-DE" dirty="0"/>
                        <a:t>a 	Vorbereiten von Netzinfrastrukturarbeiten</a:t>
                      </a:r>
                    </a:p>
                    <a:p>
                      <a:pPr marL="0" algn="l" defTabSz="914400" rtl="0" eaLnBrk="1" latinLnBrk="0" hangingPunct="1">
                        <a:tabLst>
                          <a:tab pos="361950" algn="l"/>
                        </a:tabLst>
                      </a:pPr>
                      <a:r>
                        <a:rPr lang="de-DE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 	Bauen von Netzinfrastrukturen</a:t>
                      </a:r>
                    </a:p>
                    <a:p>
                      <a:pPr marL="0" algn="l" defTabSz="914400" rtl="0" eaLnBrk="1" latinLnBrk="0" hangingPunct="1">
                        <a:tabLst>
                          <a:tab pos="361950" algn="l"/>
                        </a:tabLst>
                      </a:pPr>
                      <a:r>
                        <a:rPr lang="de-DE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 	Montieren, </a:t>
                      </a:r>
                      <a:r>
                        <a:rPr lang="de-DE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Anschliessen</a:t>
                      </a:r>
                      <a:r>
                        <a:rPr lang="de-DE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und Demontieren von</a:t>
                      </a:r>
                      <a:br>
                        <a:rPr lang="de-DE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de-DE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Netzinfrastrukturkomponenten</a:t>
                      </a:r>
                    </a:p>
                    <a:p>
                      <a:pPr marL="0" algn="l" defTabSz="914400" rtl="0" eaLnBrk="1" latinLnBrk="0" hangingPunct="1">
                        <a:tabLst>
                          <a:tab pos="361950" algn="l"/>
                        </a:tabLst>
                      </a:pPr>
                      <a:r>
                        <a:rPr lang="de-DE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 	Instandhalten und Betreiben von Netzinfrastrukturen</a:t>
                      </a:r>
                    </a:p>
                    <a:p>
                      <a:pPr marL="0" algn="l" defTabSz="914400" rtl="0" eaLnBrk="1" latinLnBrk="0" hangingPunct="1">
                        <a:tabLst>
                          <a:tab pos="361950" algn="l"/>
                        </a:tabLst>
                      </a:pPr>
                      <a:r>
                        <a:rPr lang="de-DE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 	</a:t>
                      </a:r>
                      <a:r>
                        <a:rPr lang="de-DE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Abschliessen</a:t>
                      </a:r>
                      <a:r>
                        <a:rPr lang="de-DE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von Netzinfrastrukturarbeiten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CH"/>
                        <a:t>80%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CH"/>
                        <a:t>15 Std. 15 Min.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19850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/>
                        <a:t>a – e Fachgespräch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/>
                        <a:t>20%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dirty="0"/>
                        <a:t>1</a:t>
                      </a:r>
                      <a:r>
                        <a:rPr lang="de-DE" dirty="0"/>
                        <a:t>5 Min. Vorbereitungszeit</a:t>
                      </a:r>
                    </a:p>
                    <a:p>
                      <a:r>
                        <a:rPr lang="de-DE" dirty="0"/>
                        <a:t>30 Min. Gesprächszeit</a:t>
                      </a:r>
                      <a:endParaRPr lang="de-CH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55853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b="1"/>
                        <a:t>TOTAL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b="1"/>
                        <a:t>100%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b="1" dirty="0"/>
                        <a:t>16 Std.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5918935"/>
                  </a:ext>
                </a:extLst>
              </a:tr>
            </a:tbl>
          </a:graphicData>
        </a:graphic>
      </p:graphicFrame>
      <p:sp>
        <p:nvSpPr>
          <p:cNvPr id="9" name="Textfeld 8">
            <a:extLst>
              <a:ext uri="{FF2B5EF4-FFF2-40B4-BE49-F238E27FC236}">
                <a16:creationId xmlns:a16="http://schemas.microsoft.com/office/drawing/2014/main" id="{B553AE4C-1E36-01FD-6879-943929108483}"/>
              </a:ext>
            </a:extLst>
          </p:cNvPr>
          <p:cNvSpPr txBox="1"/>
          <p:nvPr/>
        </p:nvSpPr>
        <p:spPr>
          <a:xfrm>
            <a:off x="991247" y="1136460"/>
            <a:ext cx="103227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000" b="1" dirty="0"/>
              <a:t>Qualifikationsverfahren: Vorgegebene praktische Prüfung (VPA) inkl. Fachgespräch alle Schwerpunkte (EN, TEL, FL)</a:t>
            </a:r>
          </a:p>
          <a:p>
            <a:endParaRPr lang="de-CH" sz="2000" b="1" dirty="0"/>
          </a:p>
          <a:p>
            <a:r>
              <a:rPr lang="de-CH" sz="2000" dirty="0"/>
              <a:t>     </a:t>
            </a:r>
            <a:r>
              <a:rPr lang="de-CH" sz="2000" dirty="0">
                <a:solidFill>
                  <a:srgbClr val="FF0000"/>
                </a:solidFill>
              </a:rPr>
              <a:t>►</a:t>
            </a:r>
            <a:r>
              <a:rPr lang="de-CH" sz="2000" dirty="0"/>
              <a:t> </a:t>
            </a:r>
            <a:r>
              <a:rPr lang="de-CH" sz="2000" i="1" dirty="0">
                <a:solidFill>
                  <a:srgbClr val="FF0000"/>
                </a:solidFill>
              </a:rPr>
              <a:t>Entwurf, noch in Bearbeitung</a:t>
            </a:r>
          </a:p>
        </p:txBody>
      </p:sp>
    </p:spTree>
    <p:extLst>
      <p:ext uri="{BB962C8B-B14F-4D97-AF65-F5344CB8AC3E}">
        <p14:creationId xmlns:p14="http://schemas.microsoft.com/office/powerpoint/2010/main" val="41028863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9">
            <a:extLst>
              <a:ext uri="{FF2B5EF4-FFF2-40B4-BE49-F238E27FC236}">
                <a16:creationId xmlns:a16="http://schemas.microsoft.com/office/drawing/2014/main" id="{73015F11-8E69-B2A4-2FEC-04AD00D3F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de-CH" dirty="0"/>
            </a:br>
            <a:r>
              <a:rPr lang="de-CH" dirty="0"/>
              <a:t>Bildungsverordnung NE 2023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E9C013C-0255-9A2A-176D-CC72DF6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3DBBF-17C4-49A5-95EA-AE430A4607C7}" type="slidenum">
              <a:rPr lang="de-CH" smtClean="0"/>
              <a:t>5</a:t>
            </a:fld>
            <a:endParaRPr lang="de-CH"/>
          </a:p>
        </p:txBody>
      </p:sp>
      <p:sp>
        <p:nvSpPr>
          <p:cNvPr id="4" name="Textplatzhalter 2"/>
          <p:cNvSpPr txBox="1">
            <a:spLocks/>
          </p:cNvSpPr>
          <p:nvPr/>
        </p:nvSpPr>
        <p:spPr>
          <a:xfrm>
            <a:off x="1055685" y="1056583"/>
            <a:ext cx="10872701" cy="463681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indent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000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/>
            </a:lvl2pPr>
            <a:lvl3pPr marL="1143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/>
            </a:lvl3pPr>
            <a:lvl4pPr marL="1600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/>
            </a:lvl4pPr>
            <a:lvl5pPr marL="20574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r>
              <a:rPr lang="de-CH" altLang="de-DE" sz="2400" dirty="0"/>
              <a:t>Art. 11 / Höchstzahl der Lernenden in einem Betrieb</a:t>
            </a:r>
          </a:p>
        </p:txBody>
      </p:sp>
      <p:sp>
        <p:nvSpPr>
          <p:cNvPr id="14" name="Textplatzhalter 2"/>
          <p:cNvSpPr txBox="1">
            <a:spLocks/>
          </p:cNvSpPr>
          <p:nvPr/>
        </p:nvSpPr>
        <p:spPr>
          <a:xfrm>
            <a:off x="1055686" y="1691554"/>
            <a:ext cx="5048054" cy="288304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defPPr>
              <a:defRPr lang="de-DE"/>
            </a:defPPr>
            <a:lvl1pPr indent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000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/>
            </a:lvl2pPr>
            <a:lvl3pPr marL="1143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/>
            </a:lvl3pPr>
            <a:lvl4pPr marL="1600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/>
            </a:lvl4pPr>
            <a:lvl5pPr marL="20574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r>
              <a:rPr lang="de-CH" altLang="de-DE" sz="2000" dirty="0" err="1"/>
              <a:t>BiVo</a:t>
            </a:r>
            <a:r>
              <a:rPr lang="de-CH" altLang="de-DE" sz="2000" dirty="0"/>
              <a:t> 2013</a:t>
            </a:r>
          </a:p>
          <a:p>
            <a:pPr>
              <a:tabLst>
                <a:tab pos="446088" algn="l"/>
              </a:tabLst>
            </a:pPr>
            <a:r>
              <a:rPr lang="de-CH" altLang="de-DE" sz="2000" b="1" dirty="0"/>
              <a:t>1 lernenden Person wenn:</a:t>
            </a:r>
          </a:p>
          <a:p>
            <a:pPr>
              <a:spcBef>
                <a:spcPts val="600"/>
              </a:spcBef>
              <a:tabLst>
                <a:tab pos="446088" algn="l"/>
              </a:tabLst>
            </a:pPr>
            <a:r>
              <a:rPr lang="de-CH" altLang="de-DE" sz="2000" dirty="0"/>
              <a:t>	1 </a:t>
            </a:r>
            <a:r>
              <a:rPr lang="de-CH" altLang="de-DE" sz="2000" dirty="0" err="1"/>
              <a:t>Berufsbildner:in</a:t>
            </a:r>
            <a:r>
              <a:rPr lang="de-CH" altLang="de-DE" sz="2000" dirty="0"/>
              <a:t> zu 100% </a:t>
            </a:r>
            <a:r>
              <a:rPr lang="de-CH" altLang="de-DE" sz="3200" b="1" dirty="0">
                <a:solidFill>
                  <a:srgbClr val="FF0000"/>
                </a:solidFill>
              </a:rPr>
              <a:t>+</a:t>
            </a:r>
            <a:br>
              <a:rPr lang="de-CH" altLang="de-DE" sz="2000" dirty="0"/>
            </a:br>
            <a:r>
              <a:rPr lang="de-CH" altLang="de-DE" sz="2000" dirty="0"/>
              <a:t>	2 Fachkraft zu 100%</a:t>
            </a:r>
          </a:p>
          <a:p>
            <a:pPr>
              <a:spcBef>
                <a:spcPts val="600"/>
              </a:spcBef>
            </a:pPr>
            <a:r>
              <a:rPr lang="de-CH" altLang="de-DE" sz="2000" b="1" dirty="0"/>
              <a:t>oder</a:t>
            </a:r>
          </a:p>
          <a:p>
            <a:pPr>
              <a:tabLst>
                <a:tab pos="363538" algn="l"/>
              </a:tabLst>
            </a:pPr>
            <a:r>
              <a:rPr lang="de-CH" altLang="de-DE" sz="2000" dirty="0"/>
              <a:t>	2 </a:t>
            </a:r>
            <a:r>
              <a:rPr lang="de-CH" altLang="de-DE" sz="2000" dirty="0" err="1"/>
              <a:t>Berufsbildner:innen</a:t>
            </a:r>
            <a:r>
              <a:rPr lang="de-CH" altLang="de-DE" sz="2000" dirty="0"/>
              <a:t> zu je 60% </a:t>
            </a:r>
            <a:r>
              <a:rPr lang="de-CH" altLang="de-DE" sz="3200" b="1" dirty="0">
                <a:solidFill>
                  <a:srgbClr val="FF0000"/>
                </a:solidFill>
              </a:rPr>
              <a:t>+ </a:t>
            </a:r>
            <a:br>
              <a:rPr lang="de-CH" altLang="de-DE" sz="2000" dirty="0"/>
            </a:br>
            <a:r>
              <a:rPr lang="de-CH" altLang="de-DE" sz="2000" dirty="0"/>
              <a:t>	1 Fachkraft zu 100%  </a:t>
            </a:r>
          </a:p>
          <a:p>
            <a:endParaRPr lang="de-CH" altLang="de-DE" sz="2400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1D98234-0879-D51D-2211-5124B27939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258020" y="6472911"/>
            <a:ext cx="1566898" cy="180000"/>
          </a:xfrm>
        </p:spPr>
        <p:txBody>
          <a:bodyPr/>
          <a:lstStyle/>
          <a:p>
            <a:r>
              <a:rPr lang="de-DE" dirty="0"/>
              <a:t>12.07.2023</a:t>
            </a:r>
            <a:endParaRPr lang="de-CH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B47845B-4795-9D6A-59AC-00E29FBF3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Trägerschaft BBNE</a:t>
            </a:r>
          </a:p>
        </p:txBody>
      </p:sp>
      <p:sp>
        <p:nvSpPr>
          <p:cNvPr id="6" name="Textplatzhalter 2">
            <a:extLst>
              <a:ext uri="{FF2B5EF4-FFF2-40B4-BE49-F238E27FC236}">
                <a16:creationId xmlns:a16="http://schemas.microsoft.com/office/drawing/2014/main" id="{C14F91A9-9892-874C-76DB-6F389CC403B3}"/>
              </a:ext>
            </a:extLst>
          </p:cNvPr>
          <p:cNvSpPr txBox="1">
            <a:spLocks/>
          </p:cNvSpPr>
          <p:nvPr/>
        </p:nvSpPr>
        <p:spPr>
          <a:xfrm>
            <a:off x="6314813" y="1702701"/>
            <a:ext cx="5251387" cy="288304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/>
          <a:lstStyle>
            <a:defPPr>
              <a:defRPr lang="de-DE"/>
            </a:defPPr>
            <a:lvl1pPr indent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000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/>
            </a:lvl2pPr>
            <a:lvl3pPr marL="1143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/>
            </a:lvl3pPr>
            <a:lvl4pPr marL="1600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/>
            </a:lvl4pPr>
            <a:lvl5pPr marL="20574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r>
              <a:rPr lang="de-CH" altLang="de-DE" sz="2000" b="1" dirty="0" err="1"/>
              <a:t>BiVo</a:t>
            </a:r>
            <a:r>
              <a:rPr lang="de-CH" altLang="de-DE" sz="2000" b="1" dirty="0"/>
              <a:t> 2023</a:t>
            </a:r>
          </a:p>
          <a:p>
            <a:pPr>
              <a:tabLst>
                <a:tab pos="446088" algn="l"/>
              </a:tabLst>
            </a:pPr>
            <a:r>
              <a:rPr lang="de-CH" altLang="de-DE" sz="2000" dirty="0"/>
              <a:t>Zum Ausbilden von 1 lernenden 	Person:</a:t>
            </a:r>
          </a:p>
          <a:p>
            <a:pPr>
              <a:spcBef>
                <a:spcPts val="600"/>
              </a:spcBef>
              <a:tabLst>
                <a:tab pos="363538" algn="l"/>
              </a:tabLst>
            </a:pPr>
            <a:r>
              <a:rPr lang="de-CH" altLang="de-DE" sz="2000" dirty="0"/>
              <a:t>	1 </a:t>
            </a:r>
            <a:r>
              <a:rPr lang="de-CH" altLang="de-DE" sz="2000" dirty="0" err="1"/>
              <a:t>Berufsbildner:in</a:t>
            </a:r>
            <a:r>
              <a:rPr lang="de-CH" altLang="de-DE" sz="2000" dirty="0"/>
              <a:t> zu 100% </a:t>
            </a:r>
          </a:p>
          <a:p>
            <a:pPr>
              <a:spcBef>
                <a:spcPts val="600"/>
              </a:spcBef>
              <a:tabLst>
                <a:tab pos="363538" algn="l"/>
              </a:tabLst>
            </a:pPr>
            <a:endParaRPr lang="de-CH" altLang="de-DE" sz="2000" b="1" dirty="0"/>
          </a:p>
          <a:p>
            <a:pPr>
              <a:spcBef>
                <a:spcPts val="600"/>
              </a:spcBef>
              <a:tabLst>
                <a:tab pos="363538" algn="l"/>
              </a:tabLst>
            </a:pPr>
            <a:r>
              <a:rPr lang="de-CH" altLang="de-DE" sz="2000" b="1" dirty="0"/>
              <a:t>oder</a:t>
            </a:r>
          </a:p>
          <a:p>
            <a:pPr>
              <a:spcBef>
                <a:spcPts val="600"/>
              </a:spcBef>
              <a:tabLst>
                <a:tab pos="363538" algn="l"/>
              </a:tabLst>
            </a:pPr>
            <a:r>
              <a:rPr lang="de-CH" altLang="de-DE" sz="2000" dirty="0"/>
              <a:t>	</a:t>
            </a:r>
          </a:p>
          <a:p>
            <a:pPr>
              <a:spcBef>
                <a:spcPts val="600"/>
              </a:spcBef>
              <a:tabLst>
                <a:tab pos="363538" algn="l"/>
              </a:tabLst>
            </a:pPr>
            <a:r>
              <a:rPr lang="de-CH" altLang="de-DE" sz="2000" dirty="0"/>
              <a:t>	2 </a:t>
            </a:r>
            <a:r>
              <a:rPr lang="de-CH" altLang="de-DE" sz="2000" dirty="0" err="1"/>
              <a:t>Berufsbildner:innen</a:t>
            </a:r>
            <a:r>
              <a:rPr lang="de-CH" altLang="de-DE" sz="2000" dirty="0"/>
              <a:t> zu je 60% </a:t>
            </a:r>
            <a:br>
              <a:rPr lang="de-CH" altLang="de-DE" sz="2000" dirty="0"/>
            </a:br>
            <a:r>
              <a:rPr lang="de-CH" altLang="de-DE" sz="2000" dirty="0"/>
              <a:t>	</a:t>
            </a:r>
          </a:p>
          <a:p>
            <a:endParaRPr lang="de-CH" altLang="de-DE" sz="2400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D32986B7-7E88-DF92-E91F-EF91080E101D}"/>
              </a:ext>
            </a:extLst>
          </p:cNvPr>
          <p:cNvSpPr txBox="1"/>
          <p:nvPr/>
        </p:nvSpPr>
        <p:spPr>
          <a:xfrm>
            <a:off x="1063425" y="4829939"/>
            <a:ext cx="5040315" cy="1431161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de-CH" dirty="0"/>
              <a:t>1 zusätzliche lernende Person wenn zusätzlich:</a:t>
            </a:r>
          </a:p>
          <a:p>
            <a:pPr>
              <a:spcBef>
                <a:spcPts val="600"/>
              </a:spcBef>
            </a:pPr>
            <a:r>
              <a:rPr lang="de-CH" dirty="0"/>
              <a:t>	2 Fachkräfte zu 100%</a:t>
            </a:r>
          </a:p>
          <a:p>
            <a:pPr>
              <a:spcBef>
                <a:spcPts val="600"/>
              </a:spcBef>
            </a:pPr>
            <a:r>
              <a:rPr lang="de-CH" b="1" dirty="0"/>
              <a:t>oder</a:t>
            </a:r>
          </a:p>
          <a:p>
            <a:pPr>
              <a:spcBef>
                <a:spcPts val="600"/>
              </a:spcBef>
            </a:pPr>
            <a:r>
              <a:rPr lang="de-CH" dirty="0"/>
              <a:t>	4 Fachkräfte zu je min. 60% 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4A29379F-1FEE-8981-8CD5-CA092D53EEB7}"/>
              </a:ext>
            </a:extLst>
          </p:cNvPr>
          <p:cNvSpPr txBox="1"/>
          <p:nvPr/>
        </p:nvSpPr>
        <p:spPr>
          <a:xfrm>
            <a:off x="6314813" y="4813163"/>
            <a:ext cx="5251387" cy="1431161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de-CH" dirty="0"/>
              <a:t>1 zusätzliche lernende Person wenn zusätzlich:</a:t>
            </a:r>
          </a:p>
          <a:p>
            <a:pPr>
              <a:spcBef>
                <a:spcPts val="600"/>
              </a:spcBef>
            </a:pPr>
            <a:r>
              <a:rPr lang="de-CH" dirty="0"/>
              <a:t>	</a:t>
            </a:r>
            <a:r>
              <a:rPr lang="de-CH" b="1" dirty="0">
                <a:solidFill>
                  <a:srgbClr val="FF0000"/>
                </a:solidFill>
              </a:rPr>
              <a:t>1</a:t>
            </a:r>
            <a:r>
              <a:rPr lang="de-CH" dirty="0"/>
              <a:t> Fachkräfte zu 100%</a:t>
            </a:r>
          </a:p>
          <a:p>
            <a:pPr>
              <a:spcBef>
                <a:spcPts val="600"/>
              </a:spcBef>
            </a:pPr>
            <a:r>
              <a:rPr lang="de-CH" b="1" dirty="0"/>
              <a:t>oder</a:t>
            </a:r>
          </a:p>
          <a:p>
            <a:pPr>
              <a:spcBef>
                <a:spcPts val="600"/>
              </a:spcBef>
            </a:pPr>
            <a:r>
              <a:rPr lang="de-CH" dirty="0"/>
              <a:t>	</a:t>
            </a:r>
            <a:r>
              <a:rPr lang="de-CH" b="1" dirty="0">
                <a:solidFill>
                  <a:srgbClr val="FF0000"/>
                </a:solidFill>
              </a:rPr>
              <a:t>2</a:t>
            </a:r>
            <a:r>
              <a:rPr lang="de-CH" dirty="0"/>
              <a:t> Fachkräfte zu je min. 60% </a:t>
            </a:r>
          </a:p>
        </p:txBody>
      </p:sp>
      <p:sp>
        <p:nvSpPr>
          <p:cNvPr id="15" name="Gerader Verbinder 14">
            <a:extLst>
              <a:ext uri="{FF2B5EF4-FFF2-40B4-BE49-F238E27FC236}">
                <a16:creationId xmlns:a16="http://schemas.microsoft.com/office/drawing/2014/main" id="{A0E7BA68-8D98-4CC0-960C-DB4E44EEA5A9}"/>
              </a:ext>
            </a:extLst>
          </p:cNvPr>
          <p:cNvSpPr/>
          <p:nvPr/>
        </p:nvSpPr>
        <p:spPr>
          <a:xfrm>
            <a:off x="1599480" y="3122640"/>
            <a:ext cx="2194560" cy="0"/>
          </a:xfrm>
          <a:prstGeom prst="line">
            <a:avLst/>
          </a:prstGeom>
          <a:solidFill>
            <a:srgbClr val="E71224">
              <a:alpha val="5000"/>
            </a:srgbClr>
          </a:solidFill>
          <a:ln w="72000">
            <a:solidFill>
              <a:srgbClr val="E712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 anchorCtr="1"/>
          <a:lstStyle/>
          <a:p>
            <a:endParaRPr lang="en-US">
              <a:solidFill>
                <a:srgbClr val="E71224"/>
              </a:solidFill>
            </a:endParaRPr>
          </a:p>
        </p:txBody>
      </p:sp>
      <p:sp>
        <p:nvSpPr>
          <p:cNvPr id="13" name="Straight Connector 12">
            <a:extLst>
              <a:ext uri="{FF2B5EF4-FFF2-40B4-BE49-F238E27FC236}">
                <a16:creationId xmlns:a16="http://schemas.microsoft.com/office/drawing/2014/main" id="{D75AD303-37A0-4CBD-921F-A61ADE51170C}"/>
              </a:ext>
            </a:extLst>
          </p:cNvPr>
          <p:cNvSpPr/>
          <p:nvPr/>
        </p:nvSpPr>
        <p:spPr>
          <a:xfrm>
            <a:off x="1516320" y="4405320"/>
            <a:ext cx="2377440" cy="0"/>
          </a:xfrm>
          <a:prstGeom prst="line">
            <a:avLst/>
          </a:prstGeom>
          <a:solidFill>
            <a:srgbClr val="E71224">
              <a:alpha val="5000"/>
            </a:srgbClr>
          </a:solidFill>
          <a:ln w="72000">
            <a:solidFill>
              <a:srgbClr val="E712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 anchorCtr="1"/>
          <a:lstStyle/>
          <a:p>
            <a:endParaRPr lang="de-DE">
              <a:solidFill>
                <a:srgbClr val="E71224"/>
              </a:solidFill>
            </a:endParaRPr>
          </a:p>
        </p:txBody>
      </p:sp>
      <p:sp>
        <p:nvSpPr>
          <p:cNvPr id="23" name="Gleichschenkliges Dreieck 22">
            <a:extLst>
              <a:ext uri="{FF2B5EF4-FFF2-40B4-BE49-F238E27FC236}">
                <a16:creationId xmlns:a16="http://schemas.microsoft.com/office/drawing/2014/main" id="{8AA06A2F-4D41-4F3F-8D64-32F71E48B023}"/>
              </a:ext>
            </a:extLst>
          </p:cNvPr>
          <p:cNvSpPr/>
          <p:nvPr/>
        </p:nvSpPr>
        <p:spPr>
          <a:xfrm rot="19775693">
            <a:off x="2015680" y="5405479"/>
            <a:ext cx="182880" cy="0"/>
          </a:xfrm>
          <a:prstGeom prst="triangle">
            <a:avLst/>
          </a:prstGeom>
          <a:solidFill>
            <a:srgbClr val="E71224">
              <a:alpha val="5000"/>
            </a:srgbClr>
          </a:solidFill>
          <a:ln w="72000">
            <a:solidFill>
              <a:srgbClr val="E7122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ru-RU">
              <a:solidFill>
                <a:srgbClr val="E71224"/>
              </a:solidFill>
            </a:endParaRPr>
          </a:p>
        </p:txBody>
      </p:sp>
      <p:sp>
        <p:nvSpPr>
          <p:cNvPr id="16" name="Gerade Verbindung mit Pfeil 15">
            <a:extLst>
              <a:ext uri="{FF2B5EF4-FFF2-40B4-BE49-F238E27FC236}">
                <a16:creationId xmlns:a16="http://schemas.microsoft.com/office/drawing/2014/main" id="{D4252E88-7CD2-4114-AF0B-2368FEFBC288}"/>
              </a:ext>
            </a:extLst>
          </p:cNvPr>
          <p:cNvSpPr/>
          <p:nvPr/>
        </p:nvSpPr>
        <p:spPr>
          <a:xfrm rot="-1608347">
            <a:off x="2002927" y="6047280"/>
            <a:ext cx="182880" cy="0"/>
          </a:xfrm>
          <a:prstGeom prst="straightConnector1">
            <a:avLst/>
          </a:prstGeom>
          <a:solidFill>
            <a:srgbClr val="E71224">
              <a:alpha val="5000"/>
            </a:srgbClr>
          </a:solidFill>
          <a:ln w="72000">
            <a:solidFill>
              <a:srgbClr val="E712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 anchorCtr="1"/>
          <a:lstStyle/>
          <a:p>
            <a:endParaRPr lang="en-US">
              <a:solidFill>
                <a:srgbClr val="E7122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411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 animBg="1"/>
      <p:bldP spid="6" grpId="0" animBg="1"/>
      <p:bldP spid="7" grpId="0" animBg="1"/>
      <p:bldP spid="9" grpId="0" animBg="1"/>
      <p:bldP spid="15" grpId="0" animBg="1"/>
      <p:bldP spid="13" grpId="0" animBg="1"/>
      <p:bldP spid="23" grpId="0" animBg="1"/>
      <p:bldP spid="16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D0CD92-810D-2C18-CE46-4B9310232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cs typeface="Arial"/>
              </a:rPr>
              <a:t>Qualifikationsverfahren QV</a:t>
            </a:r>
            <a:br>
              <a:rPr lang="de-DE" dirty="0">
                <a:cs typeface="Arial"/>
              </a:rPr>
            </a:br>
            <a:r>
              <a:rPr lang="de-DE" dirty="0">
                <a:cs typeface="Arial"/>
              </a:rPr>
              <a:t>Möglicher Ablauf 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0EA1547-0847-3948-4E40-D2170AE77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12.07.2023</a:t>
            </a:r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A6ABC2D-08F4-38F3-6E11-516619529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Trägerschaft BBNE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D12225D-652F-D181-48AE-BD4085636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3DBBF-17C4-49A5-95EA-AE430A4607C7}" type="slidenum">
              <a:rPr lang="de-CH" smtClean="0"/>
              <a:t>50</a:t>
            </a:fld>
            <a:endParaRPr lang="de-CH"/>
          </a:p>
        </p:txBody>
      </p:sp>
      <p:graphicFrame>
        <p:nvGraphicFramePr>
          <p:cNvPr id="3" name="Tabelle 8">
            <a:extLst>
              <a:ext uri="{FF2B5EF4-FFF2-40B4-BE49-F238E27FC236}">
                <a16:creationId xmlns:a16="http://schemas.microsoft.com/office/drawing/2014/main" id="{23BB5E9A-A365-D40B-C9D4-C914EA0C27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0528123"/>
              </p:ext>
            </p:extLst>
          </p:nvPr>
        </p:nvGraphicFramePr>
        <p:xfrm>
          <a:off x="985936" y="2193909"/>
          <a:ext cx="10520263" cy="405384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6627187">
                  <a:extLst>
                    <a:ext uri="{9D8B030D-6E8A-4147-A177-3AD203B41FA5}">
                      <a16:colId xmlns:a16="http://schemas.microsoft.com/office/drawing/2014/main" val="1056648361"/>
                    </a:ext>
                  </a:extLst>
                </a:gridCol>
                <a:gridCol w="1792863">
                  <a:extLst>
                    <a:ext uri="{9D8B030D-6E8A-4147-A177-3AD203B41FA5}">
                      <a16:colId xmlns:a16="http://schemas.microsoft.com/office/drawing/2014/main" val="560949346"/>
                    </a:ext>
                  </a:extLst>
                </a:gridCol>
                <a:gridCol w="2100213">
                  <a:extLst>
                    <a:ext uri="{9D8B030D-6E8A-4147-A177-3AD203B41FA5}">
                      <a16:colId xmlns:a16="http://schemas.microsoft.com/office/drawing/2014/main" val="12854988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CH"/>
                        <a:t>Aufträge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/>
                        <a:t>Gewichtung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/>
                        <a:t>Dauer</a:t>
                      </a: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57258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/>
                        <a:t>Freileitungen – Nieder- und Hochspannung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CH"/>
                        <a:t>20%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CH"/>
                        <a:t>4 Std.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19850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/>
                        <a:t>Niederspannungskabel</a:t>
                      </a:r>
                    </a:p>
                    <a:p>
                      <a:r>
                        <a:rPr lang="de-CH"/>
                        <a:t>Hausanschluss</a:t>
                      </a:r>
                    </a:p>
                    <a:p>
                      <a:r>
                        <a:rPr lang="de-CH"/>
                        <a:t>Muffen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/>
                        <a:t>20%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dirty="0"/>
                        <a:t>4 Std.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55853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/>
                        <a:t>Hochspannungskabel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CH"/>
                        <a:t>20%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CH"/>
                        <a:t>4 Std.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76004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/>
                        <a:t>Öffentliche Beleuchtungen </a:t>
                      </a:r>
                      <a:r>
                        <a:rPr lang="de-DE" err="1"/>
                        <a:t>öB</a:t>
                      </a:r>
                      <a:r>
                        <a:rPr lang="de-DE"/>
                        <a:t> – Anschluss, </a:t>
                      </a:r>
                      <a:br>
                        <a:rPr lang="de-DE"/>
                      </a:br>
                      <a:r>
                        <a:rPr lang="de-DE"/>
                        <a:t>Störungsbehebung, Messungen</a:t>
                      </a:r>
                    </a:p>
                    <a:p>
                      <a:r>
                        <a:rPr lang="de-CH"/>
                        <a:t>Niederspannungsinstallation (Steckdosen- und Lichtinstallation)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/>
                        <a:t>15%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/>
                        <a:t>2 Std.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14331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/>
                        <a:t>Störungsbehebung im Niederspannungsbereich NS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CH"/>
                        <a:t>10%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CH"/>
                        <a:t>30 Min.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9303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/>
                        <a:t>Inbetriebnahme, Schaltungen, Messungen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/>
                        <a:t>15%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/>
                        <a:t>45 Min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89039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b="1"/>
                        <a:t>TOTAL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b="1"/>
                        <a:t>100%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b="1" dirty="0"/>
                        <a:t>15 Std. 15 Min.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5918935"/>
                  </a:ext>
                </a:extLst>
              </a:tr>
            </a:tbl>
          </a:graphicData>
        </a:graphic>
      </p:graphicFrame>
      <p:sp>
        <p:nvSpPr>
          <p:cNvPr id="7" name="Textfeld 6">
            <a:extLst>
              <a:ext uri="{FF2B5EF4-FFF2-40B4-BE49-F238E27FC236}">
                <a16:creationId xmlns:a16="http://schemas.microsoft.com/office/drawing/2014/main" id="{7B758B9E-9D1B-FAF1-92C7-E25B8ACF3C80}"/>
              </a:ext>
            </a:extLst>
          </p:cNvPr>
          <p:cNvSpPr txBox="1"/>
          <p:nvPr/>
        </p:nvSpPr>
        <p:spPr>
          <a:xfrm>
            <a:off x="920620" y="1203978"/>
            <a:ext cx="91253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000" b="1" dirty="0"/>
              <a:t>Praktische Prüfung Schwerpunkt Energie</a:t>
            </a:r>
          </a:p>
          <a:p>
            <a:r>
              <a:rPr lang="de-CH" dirty="0"/>
              <a:t> </a:t>
            </a:r>
          </a:p>
          <a:p>
            <a:r>
              <a:rPr lang="de-CH" dirty="0">
                <a:solidFill>
                  <a:srgbClr val="FF0000"/>
                </a:solidFill>
              </a:rPr>
              <a:t>►</a:t>
            </a:r>
            <a:r>
              <a:rPr lang="de-CH" dirty="0"/>
              <a:t> </a:t>
            </a:r>
            <a:r>
              <a:rPr lang="de-CH" i="1" dirty="0">
                <a:solidFill>
                  <a:srgbClr val="FF0000"/>
                </a:solidFill>
              </a:rPr>
              <a:t>Entwurf, noch in Bearbeitung</a:t>
            </a:r>
            <a:endParaRPr lang="de-CH" dirty="0">
              <a:solidFill>
                <a:srgbClr val="FF0000"/>
              </a:solidFill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67610519-017C-4993-8B99-AF61D14EFB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2858" y="602890"/>
            <a:ext cx="1583124" cy="1427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25872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D0CD92-810D-2C18-CE46-4B9310232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cs typeface="Arial"/>
              </a:rPr>
              <a:t>Qualifikationsverfahren QV</a:t>
            </a:r>
            <a:br>
              <a:rPr lang="de-DE" dirty="0">
                <a:cs typeface="Arial"/>
              </a:rPr>
            </a:br>
            <a:r>
              <a:rPr lang="de-DE" dirty="0">
                <a:cs typeface="Arial"/>
              </a:rPr>
              <a:t>Möglicher Ablauf 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0EA1547-0847-3948-4E40-D2170AE77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12.07.2023</a:t>
            </a:r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A6ABC2D-08F4-38F3-6E11-516619529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Trägerschaft BBNE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D12225D-652F-D181-48AE-BD4085636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3DBBF-17C4-49A5-95EA-AE430A4607C7}" type="slidenum">
              <a:rPr lang="de-CH" smtClean="0"/>
              <a:t>51</a:t>
            </a:fld>
            <a:endParaRPr lang="de-CH"/>
          </a:p>
        </p:txBody>
      </p:sp>
      <p:graphicFrame>
        <p:nvGraphicFramePr>
          <p:cNvPr id="3" name="Tabelle 8">
            <a:extLst>
              <a:ext uri="{FF2B5EF4-FFF2-40B4-BE49-F238E27FC236}">
                <a16:creationId xmlns:a16="http://schemas.microsoft.com/office/drawing/2014/main" id="{23BB5E9A-A365-D40B-C9D4-C914EA0C27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5779384"/>
              </p:ext>
            </p:extLst>
          </p:nvPr>
        </p:nvGraphicFramePr>
        <p:xfrm>
          <a:off x="957943" y="2800605"/>
          <a:ext cx="10548256" cy="286512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6655180">
                  <a:extLst>
                    <a:ext uri="{9D8B030D-6E8A-4147-A177-3AD203B41FA5}">
                      <a16:colId xmlns:a16="http://schemas.microsoft.com/office/drawing/2014/main" val="1056648361"/>
                    </a:ext>
                  </a:extLst>
                </a:gridCol>
                <a:gridCol w="1792863">
                  <a:extLst>
                    <a:ext uri="{9D8B030D-6E8A-4147-A177-3AD203B41FA5}">
                      <a16:colId xmlns:a16="http://schemas.microsoft.com/office/drawing/2014/main" val="560949346"/>
                    </a:ext>
                  </a:extLst>
                </a:gridCol>
                <a:gridCol w="2100213">
                  <a:extLst>
                    <a:ext uri="{9D8B030D-6E8A-4147-A177-3AD203B41FA5}">
                      <a16:colId xmlns:a16="http://schemas.microsoft.com/office/drawing/2014/main" val="12854988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CH" dirty="0"/>
                        <a:t>Aufträge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/>
                        <a:t>Gewichtung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dirty="0"/>
                        <a:t>Dauer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57258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Freileitungen – Inbetriebnahme protokollieren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CH"/>
                        <a:t>20%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CH" dirty="0"/>
                        <a:t>3 Std. 15 Min.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19850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CH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Kupfernetz – Inbetriebnahme protokollieren</a:t>
                      </a:r>
                    </a:p>
                  </a:txBody>
                  <a:tcPr>
                    <a:solidFill>
                      <a:srgbClr val="FFE89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CH" sz="1800" b="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20%</a:t>
                      </a:r>
                    </a:p>
                  </a:txBody>
                  <a:tcPr>
                    <a:solidFill>
                      <a:srgbClr val="FFE89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CH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 Std.</a:t>
                      </a:r>
                    </a:p>
                  </a:txBody>
                  <a:tcPr>
                    <a:solidFill>
                      <a:srgbClr val="FFE8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55853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Glasfaser / Lichtwellenleiter LWL – Inbetriebnahme protokollieren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CH" dirty="0"/>
                        <a:t>30%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CH" dirty="0"/>
                        <a:t>6 Std.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76004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CH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Koaxialkabelnetz HFC – Inbetriebnahme protokollieren</a:t>
                      </a:r>
                    </a:p>
                  </a:txBody>
                  <a:tcPr>
                    <a:solidFill>
                      <a:srgbClr val="FFE89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CH" sz="1800" b="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15%</a:t>
                      </a:r>
                    </a:p>
                  </a:txBody>
                  <a:tcPr>
                    <a:solidFill>
                      <a:srgbClr val="FFE89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CH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 Std.</a:t>
                      </a:r>
                    </a:p>
                  </a:txBody>
                  <a:tcPr>
                    <a:solidFill>
                      <a:srgbClr val="FFE8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14331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Messungen, Störungslokalisierung</a:t>
                      </a:r>
                      <a:endParaRPr lang="de-CH" b="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CH" dirty="0"/>
                        <a:t>15%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CH"/>
                        <a:t>1 Std.</a:t>
                      </a:r>
                      <a:endParaRPr lang="de-CH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9303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b="1" dirty="0"/>
                        <a:t>TOTAL</a:t>
                      </a:r>
                    </a:p>
                  </a:txBody>
                  <a:tcPr>
                    <a:solidFill>
                      <a:srgbClr val="FFE89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b="1"/>
                        <a:t>100%</a:t>
                      </a:r>
                    </a:p>
                  </a:txBody>
                  <a:tcPr>
                    <a:solidFill>
                      <a:srgbClr val="FFE89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b="1" dirty="0"/>
                        <a:t>15 Std. 15 Min.</a:t>
                      </a:r>
                    </a:p>
                  </a:txBody>
                  <a:tcPr>
                    <a:solidFill>
                      <a:srgbClr val="FFE8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5918935"/>
                  </a:ext>
                </a:extLst>
              </a:tr>
            </a:tbl>
          </a:graphicData>
        </a:graphic>
      </p:graphicFrame>
      <p:sp>
        <p:nvSpPr>
          <p:cNvPr id="7" name="Textfeld 6">
            <a:extLst>
              <a:ext uri="{FF2B5EF4-FFF2-40B4-BE49-F238E27FC236}">
                <a16:creationId xmlns:a16="http://schemas.microsoft.com/office/drawing/2014/main" id="{7B758B9E-9D1B-FAF1-92C7-E25B8ACF3C80}"/>
              </a:ext>
            </a:extLst>
          </p:cNvPr>
          <p:cNvSpPr txBox="1"/>
          <p:nvPr/>
        </p:nvSpPr>
        <p:spPr>
          <a:xfrm>
            <a:off x="957943" y="1134112"/>
            <a:ext cx="91253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000" b="1" dirty="0"/>
              <a:t>Praktische Prüfung Schwerpunkt Telekommunikation</a:t>
            </a:r>
          </a:p>
          <a:p>
            <a:r>
              <a:rPr lang="de-CH" dirty="0"/>
              <a:t> </a:t>
            </a:r>
          </a:p>
          <a:p>
            <a:r>
              <a:rPr lang="de-CH" dirty="0">
                <a:solidFill>
                  <a:srgbClr val="FF0000"/>
                </a:solidFill>
              </a:rPr>
              <a:t>►</a:t>
            </a:r>
            <a:r>
              <a:rPr lang="de-CH" dirty="0"/>
              <a:t> </a:t>
            </a:r>
            <a:r>
              <a:rPr lang="de-CH" i="1" dirty="0">
                <a:solidFill>
                  <a:srgbClr val="FF0000"/>
                </a:solidFill>
              </a:rPr>
              <a:t>Entwurf, noch in Bearbeitung</a:t>
            </a:r>
            <a:endParaRPr lang="de-CH" dirty="0">
              <a:solidFill>
                <a:srgbClr val="FF0000"/>
              </a:solidFill>
            </a:endParaRPr>
          </a:p>
        </p:txBody>
      </p:sp>
      <p:pic>
        <p:nvPicPr>
          <p:cNvPr id="9" name="Inhaltsplatzhalter 8">
            <a:extLst>
              <a:ext uri="{FF2B5EF4-FFF2-40B4-BE49-F238E27FC236}">
                <a16:creationId xmlns:a16="http://schemas.microsoft.com/office/drawing/2014/main" id="{FD006129-A864-DD90-D54E-4C3B45129A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14961" y="785813"/>
            <a:ext cx="1769200" cy="1601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89795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D0CD92-810D-2C18-CE46-4B9310232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cs typeface="Arial"/>
              </a:rPr>
              <a:t>Qualifikationsverfahren QV</a:t>
            </a:r>
            <a:br>
              <a:rPr lang="de-DE" dirty="0">
                <a:cs typeface="Arial"/>
              </a:rPr>
            </a:br>
            <a:r>
              <a:rPr lang="de-DE" dirty="0">
                <a:cs typeface="Arial"/>
              </a:rPr>
              <a:t>Möglicher Ablauf 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0EA1547-0847-3948-4E40-D2170AE77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12.07.2023</a:t>
            </a:r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A6ABC2D-08F4-38F3-6E11-516619529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Trägerschaft BBNE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D12225D-652F-D181-48AE-BD4085636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3DBBF-17C4-49A5-95EA-AE430A4607C7}" type="slidenum">
              <a:rPr lang="de-CH" smtClean="0"/>
              <a:t>52</a:t>
            </a:fld>
            <a:endParaRPr lang="de-CH"/>
          </a:p>
        </p:txBody>
      </p:sp>
      <p:graphicFrame>
        <p:nvGraphicFramePr>
          <p:cNvPr id="3" name="Tabelle 8">
            <a:extLst>
              <a:ext uri="{FF2B5EF4-FFF2-40B4-BE49-F238E27FC236}">
                <a16:creationId xmlns:a16="http://schemas.microsoft.com/office/drawing/2014/main" id="{23BB5E9A-A365-D40B-C9D4-C914EA0C27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7817874"/>
              </p:ext>
            </p:extLst>
          </p:nvPr>
        </p:nvGraphicFramePr>
        <p:xfrm>
          <a:off x="1063425" y="1904639"/>
          <a:ext cx="10520263" cy="45212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6627187">
                  <a:extLst>
                    <a:ext uri="{9D8B030D-6E8A-4147-A177-3AD203B41FA5}">
                      <a16:colId xmlns:a16="http://schemas.microsoft.com/office/drawing/2014/main" val="1056648361"/>
                    </a:ext>
                  </a:extLst>
                </a:gridCol>
                <a:gridCol w="1792863">
                  <a:extLst>
                    <a:ext uri="{9D8B030D-6E8A-4147-A177-3AD203B41FA5}">
                      <a16:colId xmlns:a16="http://schemas.microsoft.com/office/drawing/2014/main" val="560949346"/>
                    </a:ext>
                  </a:extLst>
                </a:gridCol>
                <a:gridCol w="2100213">
                  <a:extLst>
                    <a:ext uri="{9D8B030D-6E8A-4147-A177-3AD203B41FA5}">
                      <a16:colId xmlns:a16="http://schemas.microsoft.com/office/drawing/2014/main" val="12854988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CH" dirty="0"/>
                        <a:t>Aufträge</a:t>
                      </a:r>
                    </a:p>
                  </a:txBody>
                  <a:tcPr>
                    <a:solidFill>
                      <a:srgbClr val="E854D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/>
                        <a:t>Gewichtung</a:t>
                      </a:r>
                    </a:p>
                  </a:txBody>
                  <a:tcPr>
                    <a:solidFill>
                      <a:srgbClr val="E854D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dirty="0"/>
                        <a:t>Dauer</a:t>
                      </a:r>
                    </a:p>
                  </a:txBody>
                  <a:tcPr>
                    <a:solidFill>
                      <a:srgbClr val="E854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57258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Fahrleitungstechnik / Einfachfahrleitung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CH" dirty="0"/>
                        <a:t>15%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CH" dirty="0"/>
                        <a:t>2 Std.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19850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Stromrückleitungen und Erdungen</a:t>
                      </a:r>
                    </a:p>
                  </a:txBody>
                  <a:tcPr>
                    <a:solidFill>
                      <a:srgbClr val="FCEA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dirty="0"/>
                        <a:t>10%</a:t>
                      </a:r>
                    </a:p>
                  </a:txBody>
                  <a:tcPr>
                    <a:solidFill>
                      <a:srgbClr val="FCEA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dirty="0"/>
                        <a:t>2 Std.</a:t>
                      </a:r>
                    </a:p>
                  </a:txBody>
                  <a:tcPr>
                    <a:solidFill>
                      <a:srgbClr val="FCEA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55853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Trennstellen ein- oder ausbauen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CH" dirty="0"/>
                        <a:t>15%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CH" dirty="0"/>
                        <a:t>2 Std.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76004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Schalten, prüfen, erden und Montagearbeiten</a:t>
                      </a:r>
                    </a:p>
                  </a:txBody>
                  <a:tcPr>
                    <a:solidFill>
                      <a:srgbClr val="FCEA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/>
                        <a:t>15%</a:t>
                      </a:r>
                    </a:p>
                  </a:txBody>
                  <a:tcPr>
                    <a:solidFill>
                      <a:srgbClr val="FCEA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dirty="0"/>
                        <a:t>2 Std.</a:t>
                      </a:r>
                    </a:p>
                  </a:txBody>
                  <a:tcPr>
                    <a:solidFill>
                      <a:srgbClr val="FCEA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14331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Tragwerke ausrüsten und stellen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CH" dirty="0"/>
                        <a:t>20%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CH" dirty="0"/>
                        <a:t>2 Std.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9303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Störungsbehebung inkl. Überprüfung und Wartung</a:t>
                      </a:r>
                    </a:p>
                  </a:txBody>
                  <a:tcPr>
                    <a:solidFill>
                      <a:srgbClr val="FCEA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/>
                        <a:t>15%</a:t>
                      </a:r>
                    </a:p>
                  </a:txBody>
                  <a:tcPr>
                    <a:solidFill>
                      <a:srgbClr val="FCEA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dirty="0"/>
                        <a:t>2 Std.</a:t>
                      </a:r>
                    </a:p>
                  </a:txBody>
                  <a:tcPr>
                    <a:solidFill>
                      <a:srgbClr val="FCEA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8903923"/>
                  </a:ext>
                </a:extLst>
              </a:tr>
              <a:tr h="275787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900"/>
                        </a:spcAft>
                      </a:pPr>
                      <a:r>
                        <a:rPr lang="de-CH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Transformator oder </a:t>
                      </a:r>
                      <a:r>
                        <a:rPr lang="de-CH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Überspannungsableiter</a:t>
                      </a:r>
                      <a:r>
                        <a:rPr lang="de-CH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montieren inkl. Kabelaufstieg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CH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5 %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CH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Std.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2545948"/>
                  </a:ext>
                </a:extLst>
              </a:tr>
              <a:tr h="275787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900"/>
                        </a:spcAft>
                      </a:pPr>
                      <a:r>
                        <a:rPr lang="de-CH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Schalter/</a:t>
                      </a:r>
                      <a:r>
                        <a:rPr lang="de-CH" sz="18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Trenner</a:t>
                      </a:r>
                      <a:r>
                        <a:rPr lang="de-CH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an einer Fahrleitungsanlage montieren, demontieren oder auswechseln sowie Antrieb montieren, demontieren, auswechseln oder kontrollieren</a:t>
                      </a:r>
                    </a:p>
                  </a:txBody>
                  <a:tcPr>
                    <a:solidFill>
                      <a:srgbClr val="FCEAF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CH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5 %</a:t>
                      </a:r>
                    </a:p>
                  </a:txBody>
                  <a:tcPr>
                    <a:solidFill>
                      <a:srgbClr val="FCEAF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CH" sz="18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Std. 15 Min.</a:t>
                      </a:r>
                    </a:p>
                  </a:txBody>
                  <a:tcPr>
                    <a:solidFill>
                      <a:srgbClr val="FCEA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78896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b="1" dirty="0"/>
                        <a:t>TOTAL</a:t>
                      </a:r>
                    </a:p>
                  </a:txBody>
                  <a:tcPr>
                    <a:solidFill>
                      <a:srgbClr val="FCEA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b="1"/>
                        <a:t>100%</a:t>
                      </a:r>
                    </a:p>
                  </a:txBody>
                  <a:tcPr>
                    <a:solidFill>
                      <a:srgbClr val="FCEA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CH" b="1" dirty="0"/>
                        <a:t>15 Std. 15 Min.</a:t>
                      </a:r>
                    </a:p>
                  </a:txBody>
                  <a:tcPr>
                    <a:solidFill>
                      <a:srgbClr val="FCEA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5918935"/>
                  </a:ext>
                </a:extLst>
              </a:tr>
            </a:tbl>
          </a:graphicData>
        </a:graphic>
      </p:graphicFrame>
      <p:sp>
        <p:nvSpPr>
          <p:cNvPr id="7" name="Textfeld 6">
            <a:extLst>
              <a:ext uri="{FF2B5EF4-FFF2-40B4-BE49-F238E27FC236}">
                <a16:creationId xmlns:a16="http://schemas.microsoft.com/office/drawing/2014/main" id="{7B758B9E-9D1B-FAF1-92C7-E25B8ACF3C80}"/>
              </a:ext>
            </a:extLst>
          </p:cNvPr>
          <p:cNvSpPr txBox="1"/>
          <p:nvPr/>
        </p:nvSpPr>
        <p:spPr>
          <a:xfrm>
            <a:off x="920620" y="1138662"/>
            <a:ext cx="912533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000" b="1" dirty="0"/>
              <a:t>Praktische Prüfung Schwerpunkt Fahrleitung</a:t>
            </a:r>
          </a:p>
          <a:p>
            <a:r>
              <a:rPr lang="de-CH" dirty="0"/>
              <a:t> </a:t>
            </a:r>
            <a:r>
              <a:rPr lang="de-CH" dirty="0">
                <a:solidFill>
                  <a:srgbClr val="FF0000"/>
                </a:solidFill>
              </a:rPr>
              <a:t>►</a:t>
            </a:r>
            <a:r>
              <a:rPr lang="de-CH" dirty="0"/>
              <a:t> </a:t>
            </a:r>
            <a:r>
              <a:rPr lang="de-CH" i="1" dirty="0">
                <a:solidFill>
                  <a:srgbClr val="FF0000"/>
                </a:solidFill>
              </a:rPr>
              <a:t>Entwurf, noch in Bearbeitung</a:t>
            </a:r>
            <a:endParaRPr lang="de-CH" dirty="0">
              <a:solidFill>
                <a:srgbClr val="FF0000"/>
              </a:solidFill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277EFF25-1C45-1A6D-5F98-A886298C22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2699" y="308568"/>
            <a:ext cx="1740501" cy="1574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00000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52EDCD-250B-4475-A9D5-44BF550A6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de-CH" i="0" dirty="0">
                <a:effectLst/>
              </a:rPr>
            </a:br>
            <a:r>
              <a:rPr lang="de-CH" i="0" dirty="0">
                <a:effectLst/>
              </a:rPr>
              <a:t>Wo finde ich was?  </a:t>
            </a:r>
            <a:endParaRPr lang="de-CH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7A25E1D-EDFD-4D51-92CF-530095DED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12.07.2023</a:t>
            </a:r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2825F4C-9F1A-424A-B586-AC4B44C10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Trägerschaft BBNE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7799B23-2820-4641-912C-37FCFD250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3DBBF-17C4-49A5-95EA-AE430A4607C7}" type="slidenum">
              <a:rPr lang="de-CH" smtClean="0"/>
              <a:t>53</a:t>
            </a:fld>
            <a:endParaRPr lang="de-CH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9F97E976-274B-8360-C31F-A5E32EFB7D19}"/>
              </a:ext>
            </a:extLst>
          </p:cNvPr>
          <p:cNvSpPr txBox="1"/>
          <p:nvPr/>
        </p:nvSpPr>
        <p:spPr>
          <a:xfrm>
            <a:off x="1055688" y="1379501"/>
            <a:ext cx="9929553" cy="4708981"/>
          </a:xfrm>
          <a:prstGeom prst="rect">
            <a:avLst/>
          </a:prstGeom>
          <a:solidFill>
            <a:srgbClr val="FBD6B3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000" dirty="0"/>
              <a:t>Präsentation und Filmeaufnahmen der </a:t>
            </a:r>
            <a:r>
              <a:rPr lang="de-CH" sz="2000" dirty="0" err="1"/>
              <a:t>Inforveranstaltung</a:t>
            </a:r>
            <a:r>
              <a:rPr lang="de-CH" sz="2000" dirty="0"/>
              <a:t> Lenzburg sind auf </a:t>
            </a:r>
            <a:r>
              <a:rPr lang="de-CH" sz="2000" dirty="0">
                <a:hlinkClick r:id="rId3"/>
              </a:rPr>
              <a:t>www.netzelektriker.ch/aktuelles</a:t>
            </a:r>
            <a:r>
              <a:rPr lang="de-CH" sz="2000" dirty="0"/>
              <a:t> aufgeschaltet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CH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000" dirty="0"/>
              <a:t>Wo finde ich was?</a:t>
            </a:r>
          </a:p>
          <a:p>
            <a:r>
              <a:rPr lang="de-CH" sz="2000" dirty="0"/>
              <a:t>            - </a:t>
            </a:r>
            <a:r>
              <a:rPr lang="de-CH" sz="2000" dirty="0">
                <a:hlinkClick r:id="rId4"/>
              </a:rPr>
              <a:t>www.netzelektriker.ch/grundlagen </a:t>
            </a:r>
            <a:r>
              <a:rPr lang="de-CH" sz="2000" dirty="0"/>
              <a:t>    (</a:t>
            </a:r>
            <a:r>
              <a:rPr lang="de-CH" sz="2000" dirty="0" err="1"/>
              <a:t>BiVo</a:t>
            </a:r>
            <a:r>
              <a:rPr lang="de-CH" sz="2000" dirty="0"/>
              <a:t> und </a:t>
            </a:r>
            <a:r>
              <a:rPr lang="de-CH" sz="2000" dirty="0" err="1"/>
              <a:t>BiPla</a:t>
            </a:r>
            <a:r>
              <a:rPr lang="de-CH" sz="2000" dirty="0"/>
              <a:t>)</a:t>
            </a:r>
          </a:p>
          <a:p>
            <a:r>
              <a:rPr lang="de-CH" sz="2000" dirty="0"/>
              <a:t>            - </a:t>
            </a:r>
            <a:r>
              <a:rPr lang="de-CH" sz="2000" dirty="0">
                <a:hlinkClick r:id="rId4"/>
              </a:rPr>
              <a:t>www.netzelektriker.ch/hilfsmittel</a:t>
            </a:r>
            <a:r>
              <a:rPr lang="de-CH" sz="2000" dirty="0"/>
              <a:t>        (Ausbildungshilfsmittel für die Betriebe)</a:t>
            </a:r>
          </a:p>
          <a:p>
            <a:endParaRPr lang="de-CH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000" dirty="0"/>
              <a:t>Infographik Fahrleitung</a:t>
            </a:r>
          </a:p>
          <a:p>
            <a:pPr lvl="2"/>
            <a:r>
              <a:rPr lang="de-CH" sz="2000" dirty="0"/>
              <a:t>- </a:t>
            </a:r>
            <a:r>
              <a:rPr lang="de-CH" sz="2000" dirty="0">
                <a:hlinkClick r:id="rId5"/>
              </a:rPr>
              <a:t>https://www.netzelektriker.ch/hilfsmittel</a:t>
            </a:r>
            <a:endParaRPr lang="de-CH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CH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000" dirty="0"/>
              <a:t>Lehrgang für Berufs- und Praxisbildner Netzelektriker:in  </a:t>
            </a:r>
            <a:r>
              <a:rPr lang="de-CH" sz="1400" dirty="0"/>
              <a:t>(Anbieter VSE)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CH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000" dirty="0"/>
              <a:t>Allgemeine Informationen Berufsbildung</a:t>
            </a:r>
          </a:p>
          <a:p>
            <a:r>
              <a:rPr lang="de-CH" sz="2000" dirty="0"/>
              <a:t>	- </a:t>
            </a:r>
            <a:r>
              <a:rPr lang="de-CH" sz="2000" dirty="0">
                <a:hlinkClick r:id="rId6"/>
              </a:rPr>
              <a:t>www.berufsbildung.ch</a:t>
            </a:r>
            <a:endParaRPr lang="de-CH" sz="2000" dirty="0"/>
          </a:p>
          <a:p>
            <a:endParaRPr lang="de-CH" sz="2000" dirty="0"/>
          </a:p>
        </p:txBody>
      </p:sp>
    </p:spTree>
    <p:extLst>
      <p:ext uri="{BB962C8B-B14F-4D97-AF65-F5344CB8AC3E}">
        <p14:creationId xmlns:p14="http://schemas.microsoft.com/office/powerpoint/2010/main" val="300263197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9">
            <a:extLst>
              <a:ext uri="{FF2B5EF4-FFF2-40B4-BE49-F238E27FC236}">
                <a16:creationId xmlns:a16="http://schemas.microsoft.com/office/drawing/2014/main" id="{73015F11-8E69-B2A4-2FEC-04AD00D3F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E9C013C-0255-9A2A-176D-CC72DF6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3DBBF-17C4-49A5-95EA-AE430A4607C7}" type="slidenum">
              <a:rPr lang="de-CH" smtClean="0"/>
              <a:t>54</a:t>
            </a:fld>
            <a:endParaRPr lang="de-CH"/>
          </a:p>
        </p:txBody>
      </p:sp>
      <p:pic>
        <p:nvPicPr>
          <p:cNvPr id="1028" name="Picture 4" descr="Clipart de Danke gratuits en AI, SVG, EPS ou PS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798" y="1952066"/>
            <a:ext cx="4962525" cy="316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5F594D8-6C61-AED6-FBDC-3D379287F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12.07.2023</a:t>
            </a:r>
            <a:endParaRPr lang="de-CH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74776C3-C593-A48A-EF4D-F5B98857E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Trägerschaft BBNE</a:t>
            </a:r>
          </a:p>
        </p:txBody>
      </p:sp>
    </p:spTree>
    <p:extLst>
      <p:ext uri="{BB962C8B-B14F-4D97-AF65-F5344CB8AC3E}">
        <p14:creationId xmlns:p14="http://schemas.microsoft.com/office/powerpoint/2010/main" val="32208342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9">
            <a:extLst>
              <a:ext uri="{FF2B5EF4-FFF2-40B4-BE49-F238E27FC236}">
                <a16:creationId xmlns:a16="http://schemas.microsoft.com/office/drawing/2014/main" id="{73015F11-8E69-B2A4-2FEC-04AD00D3F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de-CH" dirty="0"/>
            </a:br>
            <a:r>
              <a:rPr lang="de-CH" dirty="0"/>
              <a:t>Bildungsverordnung NE 2023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E9C013C-0255-9A2A-176D-CC72DF6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3DBBF-17C4-49A5-95EA-AE430A4607C7}" type="slidenum">
              <a:rPr lang="de-CH" smtClean="0"/>
              <a:t>6</a:t>
            </a:fld>
            <a:endParaRPr lang="de-CH"/>
          </a:p>
        </p:txBody>
      </p:sp>
      <p:sp>
        <p:nvSpPr>
          <p:cNvPr id="4" name="Textplatzhalter 2"/>
          <p:cNvSpPr txBox="1">
            <a:spLocks/>
          </p:cNvSpPr>
          <p:nvPr/>
        </p:nvSpPr>
        <p:spPr>
          <a:xfrm>
            <a:off x="1055686" y="1163941"/>
            <a:ext cx="10872701" cy="463681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indent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000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/>
            </a:lvl2pPr>
            <a:lvl3pPr marL="1143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/>
            </a:lvl3pPr>
            <a:lvl4pPr marL="1600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/>
            </a:lvl4pPr>
            <a:lvl5pPr marL="20574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r>
              <a:rPr lang="de-CH" altLang="de-DE" sz="2400" dirty="0"/>
              <a:t>Art. 7 / Berufsfachschule</a:t>
            </a:r>
          </a:p>
        </p:txBody>
      </p:sp>
      <p:sp>
        <p:nvSpPr>
          <p:cNvPr id="8" name="Textplatzhalter 2"/>
          <p:cNvSpPr txBox="1">
            <a:spLocks/>
          </p:cNvSpPr>
          <p:nvPr/>
        </p:nvSpPr>
        <p:spPr>
          <a:xfrm>
            <a:off x="1063425" y="1534586"/>
            <a:ext cx="10872701" cy="50486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indent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 ker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/>
            </a:lvl2pPr>
            <a:lvl3pPr marL="1143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/>
            </a:lvl3pPr>
            <a:lvl4pPr marL="1600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/>
            </a:lvl4pPr>
            <a:lvl5pPr marL="20574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/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r>
              <a:rPr lang="de-CH" dirty="0"/>
              <a:t>Lektionentafel</a:t>
            </a:r>
            <a:endParaRPr lang="de-CH" alt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4760" y="2154754"/>
            <a:ext cx="8195559" cy="4221654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9AC7EAA-C0F7-728D-5646-13C37528E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12.07.2023</a:t>
            </a:r>
            <a:endParaRPr lang="de-CH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F8A8D1A-6486-8B24-C327-D1C73607F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Trägerschaft BBNE</a:t>
            </a:r>
          </a:p>
        </p:txBody>
      </p:sp>
    </p:spTree>
    <p:extLst>
      <p:ext uri="{BB962C8B-B14F-4D97-AF65-F5344CB8AC3E}">
        <p14:creationId xmlns:p14="http://schemas.microsoft.com/office/powerpoint/2010/main" val="2924175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FE992B-D7BB-4C9B-A6E6-3A101D585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de-CH"/>
            </a:br>
            <a:r>
              <a:rPr lang="de-CH"/>
              <a:t>Die Handlungskompetenzen der </a:t>
            </a:r>
            <a:r>
              <a:rPr lang="de-CH" err="1"/>
              <a:t>Netzelektriker:in</a:t>
            </a:r>
            <a:r>
              <a:rPr lang="de-CH"/>
              <a:t> EFZ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855DFC0-BAF8-4CD7-BE48-E6A8A1749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12.07.2023</a:t>
            </a:r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52FC318-D6E4-4702-A9EC-94978DBF1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de-CH" dirty="0"/>
              <a:t>Trägerschaft BBNE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A98A77F-1E3A-4E30-B44C-4F84BEFB6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3DBBF-17C4-49A5-95EA-AE430A4607C7}" type="slidenum">
              <a:rPr lang="de-CH" smtClean="0"/>
              <a:t>7</a:t>
            </a:fld>
            <a:endParaRPr lang="de-CH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C5B95B61-EF36-4935-AA39-2306B2D108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265" y="1077148"/>
            <a:ext cx="11479005" cy="5417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3213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4A7E135B-11F8-526A-0D07-DE51E184C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8" y="168965"/>
            <a:ext cx="9976746" cy="721957"/>
          </a:xfrm>
        </p:spPr>
        <p:txBody>
          <a:bodyPr wrap="square" anchor="t">
            <a:normAutofit fontScale="90000"/>
          </a:bodyPr>
          <a:lstStyle/>
          <a:p>
            <a:br>
              <a:rPr lang="de-CH"/>
            </a:br>
            <a:r>
              <a:rPr lang="de-CH"/>
              <a:t>Überblick überbetriebliche Kurse</a:t>
            </a:r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F729D922-037C-AD84-29E7-6E12EA6628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27025" y="6494556"/>
            <a:ext cx="1076400" cy="180000"/>
          </a:xfrm>
        </p:spPr>
        <p:txBody>
          <a:bodyPr/>
          <a:lstStyle/>
          <a:p>
            <a:r>
              <a:rPr lang="de-DE"/>
              <a:t>12.07.2023</a:t>
            </a:r>
            <a:endParaRPr lang="de-CH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218AC104-D384-11AB-3E30-4A4DD146E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28625" y="6494556"/>
            <a:ext cx="8798188" cy="180000"/>
          </a:xfrm>
        </p:spPr>
        <p:txBody>
          <a:bodyPr/>
          <a:lstStyle/>
          <a:p>
            <a:r>
              <a:rPr lang="de-CH"/>
              <a:t>Trägerschaft BBNE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2DE0F57-C8B1-0EED-92FA-63D23A5FE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3425" y="6494556"/>
            <a:ext cx="324000" cy="1800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F1C3DBBF-17C4-49A5-95EA-AE430A4607C7}" type="slidenum">
              <a:rPr lang="de-CH" sz="600" smtClean="0"/>
              <a:pPr>
                <a:lnSpc>
                  <a:spcPct val="90000"/>
                </a:lnSpc>
                <a:spcAft>
                  <a:spcPts val="600"/>
                </a:spcAft>
              </a:pPr>
              <a:t>8</a:t>
            </a:fld>
            <a:endParaRPr lang="de-CH" sz="60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347912EC-41A4-41A3-4AA9-EDDDDB847E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146" y="1180561"/>
            <a:ext cx="11610368" cy="5229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9450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BE12BA56-6443-F6C2-6F59-8461B2BC67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2378" y="1056172"/>
            <a:ext cx="6304521" cy="5526964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8D0CD92-810D-2C18-CE46-4B9310232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de-DE" dirty="0">
                <a:cs typeface="Arial"/>
              </a:rPr>
            </a:br>
            <a:r>
              <a:rPr lang="de-DE" dirty="0">
                <a:cs typeface="Arial"/>
              </a:rPr>
              <a:t>Stärkung der Lernortkooperation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0EA1547-0847-3948-4E40-D2170AE77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12.07.2023</a:t>
            </a:r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A6ABC2D-08F4-38F3-6E11-516619529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Trägerschaft BBNE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D12225D-652F-D181-48AE-BD4085636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C3DBBF-17C4-49A5-95EA-AE430A4607C7}" type="slidenum">
              <a:rPr lang="de-CH" smtClean="0"/>
              <a:t>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75606130"/>
      </p:ext>
    </p:extLst>
  </p:cSld>
  <p:clrMapOvr>
    <a:masterClrMapping/>
  </p:clrMapOvr>
</p:sld>
</file>

<file path=ppt/theme/theme1.xml><?xml version="1.0" encoding="utf-8"?>
<a:theme xmlns:a="http://schemas.openxmlformats.org/drawingml/2006/main" name="VSE ohne Übertitel">
  <a:themeElements>
    <a:clrScheme name="Warmes Blau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VSE_V6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Color 0">
      <a:srgbClr val="707173"/>
    </a:custClr>
    <a:custClr name="Color 1">
      <a:srgbClr val="9B9B9D"/>
    </a:custClr>
    <a:custClr name="Color 2">
      <a:srgbClr val="C6C6C7"/>
    </a:custClr>
    <a:custClr name="Color 5">
      <a:srgbClr val="C8D74A"/>
    </a:custClr>
    <a:custClr name="Color 6">
      <a:srgbClr val="D8E380"/>
    </a:custClr>
    <a:custClr name="Color 7">
      <a:srgbClr val="E9EFB7"/>
    </a:custClr>
    <a:custClr name="Color 10">
      <a:srgbClr val="FFF258"/>
    </a:custClr>
    <a:custClr name="Color 11">
      <a:srgbClr val="FFF68A"/>
    </a:custClr>
    <a:custClr name="Color 12">
      <a:srgbClr val="FFFABC"/>
    </a:custClr>
    <a:custClr name="Color 15">
      <a:srgbClr val="F59942"/>
    </a:custClr>
    <a:custClr name="Color 16">
      <a:srgbClr val="F8B77A"/>
    </a:custClr>
    <a:custClr name="Color 17">
      <a:srgbClr val="FBD6B3"/>
    </a:custClr>
    <a:custClr name="Color 20">
      <a:srgbClr val="56BCD5"/>
    </a:custClr>
    <a:custClr name="Color 21">
      <a:srgbClr val="88D0E2"/>
    </a:custClr>
    <a:custClr name="Color 22">
      <a:srgbClr val="BBE4EE"/>
    </a:custClr>
    <a:custClr name="Color 25">
      <a:srgbClr val="32AE9C"/>
    </a:custClr>
    <a:custClr name="Color 26">
      <a:srgbClr val="6FC6BA"/>
    </a:custClr>
    <a:custClr name="Color 27">
      <a:srgbClr val="ADDFD7"/>
    </a:custClr>
    <a:custClr name="Color 30">
      <a:srgbClr val="3C6665"/>
    </a:custClr>
    <a:custClr name="Color 31">
      <a:srgbClr val="769493"/>
    </a:custClr>
    <a:custClr name="Color 32">
      <a:srgbClr val="B1C2C1"/>
    </a:custClr>
    <a:custClr name="Color 35">
      <a:srgbClr val="672E40"/>
    </a:custClr>
    <a:custClr name="Color 36">
      <a:srgbClr val="946C79"/>
    </a:custClr>
    <a:custClr name="Color 37">
      <a:srgbClr val="C2ABB3"/>
    </a:custClr>
    <a:custClr name="Color 40">
      <a:srgbClr val="34315D"/>
    </a:custClr>
    <a:custClr name="Color 41">
      <a:srgbClr val="716E8D"/>
    </a:custClr>
    <a:custClr name="Color 42">
      <a:srgbClr val="AEADBE"/>
    </a:custClr>
    <a:custClr name="Color 45">
      <a:srgbClr val="000000"/>
    </a:custClr>
    <a:custClr name="Color 46">
      <a:srgbClr val="4C4C4C"/>
    </a:custClr>
    <a:custClr name="Color 47">
      <a:srgbClr val="999999"/>
    </a:custClr>
  </a:custClrLst>
  <a:extLst>
    <a:ext uri="{05A4C25C-085E-4340-85A3-A5531E510DB2}">
      <thm15:themeFamily xmlns:thm15="http://schemas.microsoft.com/office/thememl/2012/main" name="BBNE_PowerPoint_Vorlage_2022" id="{892F1EEA-0CBB-4278-85D5-4903579ED5C5}" vid="{15A49E18-F9D4-44D1-87E2-7A2115AFCCA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F68A680A6336547A5AC69CC66277B5C" ma:contentTypeVersion="13" ma:contentTypeDescription="Ein neues Dokument erstellen." ma:contentTypeScope="" ma:versionID="d8ade7c7df67298797e043be95ee4d9a">
  <xsd:schema xmlns:xsd="http://www.w3.org/2001/XMLSchema" xmlns:xs="http://www.w3.org/2001/XMLSchema" xmlns:p="http://schemas.microsoft.com/office/2006/metadata/properties" xmlns:ns2="5a9f13ba-024a-407c-85c2-02ae350702bf" xmlns:ns3="576ee558-c230-4eca-ab8c-ce51af73b55a" targetNamespace="http://schemas.microsoft.com/office/2006/metadata/properties" ma:root="true" ma:fieldsID="80d58124be14bfd8aa2f588307a6b379" ns2:_="" ns3:_="">
    <xsd:import namespace="5a9f13ba-024a-407c-85c2-02ae350702bf"/>
    <xsd:import namespace="576ee558-c230-4eca-ab8c-ce51af73b55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9f13ba-024a-407c-85c2-02ae350702b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Bildmarkierungen" ma:readOnly="false" ma:fieldId="{5cf76f15-5ced-4ddc-b409-7134ff3c332f}" ma:taxonomyMulti="true" ma:sspId="3a665c18-619d-423b-beb0-5e81b262622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6ee558-c230-4eca-ab8c-ce51af73b55a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75c63adb-1926-4eea-ae54-402dd5ba8716}" ma:internalName="TaxCatchAll" ma:showField="CatchAllData" ma:web="576ee558-c230-4eca-ab8c-ce51af73b55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76ee558-c230-4eca-ab8c-ce51af73b55a" xsi:nil="true"/>
    <lcf76f155ced4ddcb4097134ff3c332f xmlns="5a9f13ba-024a-407c-85c2-02ae350702bf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379CD22-A87A-4800-A353-08EB45F72A93}"/>
</file>

<file path=customXml/itemProps2.xml><?xml version="1.0" encoding="utf-8"?>
<ds:datastoreItem xmlns:ds="http://schemas.openxmlformats.org/officeDocument/2006/customXml" ds:itemID="{E043626C-2227-499E-9A87-F7613FAF191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C8C4F59-E49D-4D04-AB7F-C43CFE6B92BD}">
  <ds:schemaRefs>
    <ds:schemaRef ds:uri="http://purl.org/dc/elements/1.1/"/>
    <ds:schemaRef ds:uri="a84a7ccd-db13-426b-a487-a57cf4ab4f0f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http://purl.org/dc/dcmitype/"/>
    <ds:schemaRef ds:uri="http://schemas.microsoft.com/office/infopath/2007/PartnerControls"/>
    <ds:schemaRef ds:uri="df07fb33-4831-46f4-af10-ab1882a79847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BBNE_PowerPoint_Vorlage_2022</Template>
  <TotalTime>0</TotalTime>
  <Words>3808</Words>
  <Application>Microsoft Office PowerPoint</Application>
  <PresentationFormat>Breitbild</PresentationFormat>
  <Paragraphs>792</Paragraphs>
  <Slides>54</Slides>
  <Notes>42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54</vt:i4>
      </vt:variant>
    </vt:vector>
  </HeadingPairs>
  <TitlesOfParts>
    <vt:vector size="59" baseType="lpstr">
      <vt:lpstr>Arial</vt:lpstr>
      <vt:lpstr>Arial Narrow</vt:lpstr>
      <vt:lpstr>Calibri</vt:lpstr>
      <vt:lpstr>Wingdings</vt:lpstr>
      <vt:lpstr>VSE ohne Übertitel</vt:lpstr>
      <vt:lpstr>Online Vertiefung zur  Revision Netzelektriker:in EFZ</vt:lpstr>
      <vt:lpstr> </vt:lpstr>
      <vt:lpstr> </vt:lpstr>
      <vt:lpstr> Bildungsverordnung NE 2023</vt:lpstr>
      <vt:lpstr> Bildungsverordnung NE 2023</vt:lpstr>
      <vt:lpstr> Bildungsverordnung NE 2023</vt:lpstr>
      <vt:lpstr> Die Handlungskompetenzen der Netzelektriker:in EFZ</vt:lpstr>
      <vt:lpstr> Überblick überbetriebliche Kurse</vt:lpstr>
      <vt:lpstr> Stärkung der Lernortkooperation</vt:lpstr>
      <vt:lpstr>Verantwortungen Berufsbildner – Praxisbildner – Lernende –  überbetriebliche Kurse – Berufsfachschule</vt:lpstr>
      <vt:lpstr>Kompetenzen Berufsbildner – Praxisbildner – Lernende –  überbetriebliche Kurse – Berufsfachschule</vt:lpstr>
      <vt:lpstr>Kommunikation Berufsbildner – Praxisbildner – Lernende –  überbetriebliche Kurse – Berufsfachschule</vt:lpstr>
      <vt:lpstr> </vt:lpstr>
      <vt:lpstr> Inhalt</vt:lpstr>
      <vt:lpstr> Ausbildungsprogramme der 3 Lernorte</vt:lpstr>
      <vt:lpstr> Das schwerpunktspezifische Ausbildungsprogramm zum Filtern</vt:lpstr>
      <vt:lpstr> Ausbildungsprogramme Betrieb</vt:lpstr>
      <vt:lpstr> Sinn und Zweck der Praxisaufträge </vt:lpstr>
      <vt:lpstr> Praxisaufträge Betriebe</vt:lpstr>
      <vt:lpstr> Übersicht Praxisaufträge Energie</vt:lpstr>
      <vt:lpstr> Übersicht Praxisaufträge Telekommunikation</vt:lpstr>
      <vt:lpstr> Übersicht Praxisaufträge Fahrleitungen</vt:lpstr>
      <vt:lpstr> kurze Pause 5’</vt:lpstr>
      <vt:lpstr> Praxisaufträge Betriebe</vt:lpstr>
      <vt:lpstr> Praxisaufträge Betriebe</vt:lpstr>
      <vt:lpstr> Praxisaufträge Betriebe</vt:lpstr>
      <vt:lpstr> Praxisaufträge Betriebe</vt:lpstr>
      <vt:lpstr> Praxisaufträge Betriebe</vt:lpstr>
      <vt:lpstr> Praxisaufträge Betriebe</vt:lpstr>
      <vt:lpstr> Praxisaufträge Betriebe</vt:lpstr>
      <vt:lpstr> Vorteile Lerndokumentation</vt:lpstr>
      <vt:lpstr> Praxisaufträge Betriebe</vt:lpstr>
      <vt:lpstr> Praxisaufträge Betriebe</vt:lpstr>
      <vt:lpstr> Instruktionsnachweis nach Anhang 2 des Bildungsplan</vt:lpstr>
      <vt:lpstr> Praxisaufträge Betriebe</vt:lpstr>
      <vt:lpstr> Praxisaufträge Betriebe</vt:lpstr>
      <vt:lpstr> Praxisaufträge Betriebe</vt:lpstr>
      <vt:lpstr>In der Praxis Berufsbildner – Praxisbildner – Lernende –  überbetriebliche Kurse – Berufsfachschule</vt:lpstr>
      <vt:lpstr> Zusammenfassung Praxisaufträge </vt:lpstr>
      <vt:lpstr> Pause 20’</vt:lpstr>
      <vt:lpstr> Semestergespräch und Bildungsbericht</vt:lpstr>
      <vt:lpstr> Ziel: selbständige Fachleute!</vt:lpstr>
      <vt:lpstr> Die Handlungskompetenzorientierung – Definition SBFI </vt:lpstr>
      <vt:lpstr> Die 4 Dimensionen der Handlungskompetenzen</vt:lpstr>
      <vt:lpstr>Wie kommt Handlungskompetenzorientierung zustande? Zusammenarbeit der drei Lernorte  Lernortkooperation</vt:lpstr>
      <vt:lpstr> Hilfsmittel zur Förderung der Handlungskompetenz eines Lernenden</vt:lpstr>
      <vt:lpstr> Bildungsverordnung NE EFZ 2023</vt:lpstr>
      <vt:lpstr> Qualifikationsverfahren QV</vt:lpstr>
      <vt:lpstr> Qualifikationsverfahren QV</vt:lpstr>
      <vt:lpstr>Qualifikationsverfahren QV Möglicher Ablauf </vt:lpstr>
      <vt:lpstr>Qualifikationsverfahren QV Möglicher Ablauf </vt:lpstr>
      <vt:lpstr>Qualifikationsverfahren QV Möglicher Ablauf </vt:lpstr>
      <vt:lpstr> Wo finde ich was?  </vt:lpstr>
      <vt:lpstr>PowerPoint-Präsentation</vt:lpstr>
    </vt:vector>
  </TitlesOfParts>
  <Company>Stadt Zürich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Informationsveranstaltung für Berufsbildner:innen zur Tototalrevision_x000b_Netzelektriker:in EFZ</dc:title>
  <dc:subject/>
  <dc:creator>Schrepfer Reto (ewz)</dc:creator>
  <cp:keywords>VSE Vorlagen V6</cp:keywords>
  <cp:lastModifiedBy>Brun Barbara</cp:lastModifiedBy>
  <cp:revision>47</cp:revision>
  <dcterms:created xsi:type="dcterms:W3CDTF">2023-01-30T09:26:54Z</dcterms:created>
  <dcterms:modified xsi:type="dcterms:W3CDTF">2023-07-12T11:20:22Z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0x0101005F68A680A6336547A5AC69CC66277B5C</vt:lpwstr>
  </property>
  <property fmtid="{D5CDD505-2E9C-101B-9397-08002B2CF9AE}" pid="3" name="MediaServiceImageTags">
    <vt:lpwstr/>
  </property>
  <property fmtid="{D5CDD505-2E9C-101B-9397-08002B2CF9AE}" pid="4" name="TmpVertraulichkeit">
    <vt:lpwstr/>
  </property>
  <property fmtid="{D5CDD505-2E9C-101B-9397-08002B2CF9AE}" pid="5" name="TmpStatus">
    <vt:lpwstr/>
  </property>
  <property fmtid="{D5CDD505-2E9C-101B-9397-08002B2CF9AE}" pid="6" name="_AdHocReviewCycleID">
    <vt:i4>-652161062</vt:i4>
  </property>
  <property fmtid="{D5CDD505-2E9C-101B-9397-08002B2CF9AE}" pid="7" name="_NewReviewCycle">
    <vt:lpwstr/>
  </property>
  <property fmtid="{D5CDD505-2E9C-101B-9397-08002B2CF9AE}" pid="8" name="_EmailSubject">
    <vt:lpwstr>BBNE: online Vertiefung Revision 2023</vt:lpwstr>
  </property>
  <property fmtid="{D5CDD505-2E9C-101B-9397-08002B2CF9AE}" pid="9" name="_AuthorEmail">
    <vt:lpwstr>tiziano.maeder@aew.ch</vt:lpwstr>
  </property>
  <property fmtid="{D5CDD505-2E9C-101B-9397-08002B2CF9AE}" pid="10" name="_AuthorEmailDisplayName">
    <vt:lpwstr>Maeder Tiziano AEW NA</vt:lpwstr>
  </property>
</Properties>
</file>